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9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4F3702C-863C-4389-B7FE-9DCF63928F7D}" type="datetimeFigureOut">
              <a:rPr lang="ru-RU" smtClean="0"/>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1146449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F3702C-863C-4389-B7FE-9DCF63928F7D}" type="datetimeFigureOut">
              <a:rPr lang="ru-RU" smtClean="0"/>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358857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F3702C-863C-4389-B7FE-9DCF63928F7D}" type="datetimeFigureOut">
              <a:rPr lang="ru-RU" smtClean="0"/>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403414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F3702C-863C-4389-B7FE-9DCF63928F7D}" type="datetimeFigureOut">
              <a:rPr lang="ru-RU" smtClean="0"/>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2911124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4F3702C-863C-4389-B7FE-9DCF63928F7D}" type="datetimeFigureOut">
              <a:rPr lang="ru-RU" smtClean="0"/>
              <a:t>13.04.2021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3935877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4F3702C-863C-4389-B7FE-9DCF63928F7D}" type="datetimeFigureOut">
              <a:rPr lang="ru-RU" smtClean="0"/>
              <a:t>13.04.2021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1503164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4F3702C-863C-4389-B7FE-9DCF63928F7D}" type="datetimeFigureOut">
              <a:rPr lang="ru-RU" smtClean="0"/>
              <a:t>13.04.2021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854682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4F3702C-863C-4389-B7FE-9DCF63928F7D}" type="datetimeFigureOut">
              <a:rPr lang="ru-RU" smtClean="0"/>
              <a:t>13.04.2021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93860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4F3702C-863C-4389-B7FE-9DCF63928F7D}" type="datetimeFigureOut">
              <a:rPr lang="ru-RU" smtClean="0"/>
              <a:t>13.04.2021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233960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F3702C-863C-4389-B7FE-9DCF63928F7D}" type="datetimeFigureOut">
              <a:rPr lang="ru-RU" smtClean="0"/>
              <a:t>13.04.2021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23452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4F3702C-863C-4389-B7FE-9DCF63928F7D}" type="datetimeFigureOut">
              <a:rPr lang="ru-RU" smtClean="0"/>
              <a:t>13.04.2021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554BF5-9012-452C-8254-EE5098EEABA6}" type="slidenum">
              <a:rPr lang="ru-RU" smtClean="0"/>
              <a:t>‹#›</a:t>
            </a:fld>
            <a:endParaRPr lang="ru-RU"/>
          </a:p>
        </p:txBody>
      </p:sp>
    </p:spTree>
    <p:extLst>
      <p:ext uri="{BB962C8B-B14F-4D97-AF65-F5344CB8AC3E}">
        <p14:creationId xmlns:p14="http://schemas.microsoft.com/office/powerpoint/2010/main" val="380252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3702C-863C-4389-B7FE-9DCF63928F7D}" type="datetimeFigureOut">
              <a:rPr lang="ru-RU" smtClean="0"/>
              <a:t>13.04.2021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554BF5-9012-452C-8254-EE5098EEABA6}" type="slidenum">
              <a:rPr lang="ru-RU" smtClean="0"/>
              <a:t>‹#›</a:t>
            </a:fld>
            <a:endParaRPr lang="ru-RU"/>
          </a:p>
        </p:txBody>
      </p:sp>
    </p:spTree>
    <p:extLst>
      <p:ext uri="{BB962C8B-B14F-4D97-AF65-F5344CB8AC3E}">
        <p14:creationId xmlns:p14="http://schemas.microsoft.com/office/powerpoint/2010/main" val="3224691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27669"/>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279898"/>
            <a:ext cx="2927985" cy="2927985"/>
          </a:xfrm>
          <a:prstGeom prst="rect">
            <a:avLst/>
          </a:prstGeom>
        </p:spPr>
      </p:pic>
      <p:sp>
        <p:nvSpPr>
          <p:cNvPr id="8" name="Прямоугольник 7"/>
          <p:cNvSpPr/>
          <p:nvPr/>
        </p:nvSpPr>
        <p:spPr>
          <a:xfrm>
            <a:off x="7924800" y="5199017"/>
            <a:ext cx="3840480" cy="1569660"/>
          </a:xfrm>
          <a:prstGeom prst="rect">
            <a:avLst/>
          </a:prstGeom>
        </p:spPr>
        <p:txBody>
          <a:bodyPr wrap="square">
            <a:spAutoFit/>
          </a:bodyPr>
          <a:lstStyle/>
          <a:p>
            <a:r>
              <a:rPr lang="ru-RU" sz="2400" b="1" i="1" dirty="0" smtClean="0">
                <a:solidFill>
                  <a:schemeClr val="accent4">
                    <a:lumMod val="75000"/>
                  </a:schemeClr>
                </a:solidFill>
                <a:effectLst>
                  <a:outerShdw blurRad="38100" dist="38100" dir="2700000" algn="tl">
                    <a:srgbClr val="000000">
                      <a:alpha val="43137"/>
                    </a:srgbClr>
                  </a:outerShdw>
                </a:effectLst>
              </a:rPr>
              <a:t>Выполнил проект </a:t>
            </a:r>
          </a:p>
          <a:p>
            <a:r>
              <a:rPr lang="ru-RU" sz="2400" b="1" i="1" dirty="0" smtClean="0">
                <a:solidFill>
                  <a:schemeClr val="accent4">
                    <a:lumMod val="75000"/>
                  </a:schemeClr>
                </a:solidFill>
                <a:effectLst>
                  <a:outerShdw blurRad="38100" dist="38100" dir="2700000" algn="tl">
                    <a:srgbClr val="000000">
                      <a:alpha val="43137"/>
                    </a:srgbClr>
                  </a:outerShdw>
                </a:effectLst>
              </a:rPr>
              <a:t>Жихарев Максим</a:t>
            </a:r>
          </a:p>
          <a:p>
            <a:r>
              <a:rPr lang="ru-RU" sz="2400" b="1" i="1" dirty="0" smtClean="0">
                <a:solidFill>
                  <a:schemeClr val="accent4">
                    <a:lumMod val="75000"/>
                  </a:schemeClr>
                </a:solidFill>
                <a:effectLst>
                  <a:outerShdw blurRad="38100" dist="38100" dir="2700000" algn="tl">
                    <a:srgbClr val="000000">
                      <a:alpha val="43137"/>
                    </a:srgbClr>
                  </a:outerShdw>
                </a:effectLst>
              </a:rPr>
              <a:t>ученик 6 «А» класса</a:t>
            </a:r>
          </a:p>
          <a:p>
            <a:r>
              <a:rPr lang="ru-RU" sz="2400" b="1" i="1" dirty="0" smtClean="0">
                <a:solidFill>
                  <a:schemeClr val="accent4">
                    <a:lumMod val="75000"/>
                  </a:schemeClr>
                </a:solidFill>
                <a:effectLst>
                  <a:outerShdw blurRad="38100" dist="38100" dir="2700000" algn="tl">
                    <a:srgbClr val="000000">
                      <a:alpha val="43137"/>
                    </a:srgbClr>
                  </a:outerShdw>
                </a:effectLst>
              </a:rPr>
              <a:t>МБОУ «СОШ с УИОП №13»</a:t>
            </a:r>
            <a:endParaRPr lang="ru-RU" sz="2400" b="1" i="1" dirty="0">
              <a:solidFill>
                <a:schemeClr val="accent4">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081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512" y="452846"/>
            <a:ext cx="3776391" cy="5617028"/>
          </a:xfrm>
          <a:prstGeom prst="rect">
            <a:avLst/>
          </a:prstGeom>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668" y="261258"/>
            <a:ext cx="4066451" cy="6139542"/>
          </a:xfrm>
          <a:prstGeom prst="rect">
            <a:avLst/>
          </a:prstGeom>
          <a:ln w="127000" cap="sq">
            <a:solidFill>
              <a:schemeClr val="accent2">
                <a:lumMod val="50000"/>
              </a:schemeClr>
            </a:solidFill>
            <a:miter lim="800000"/>
          </a:ln>
          <a:effectLst>
            <a:outerShdw blurRad="57150" dist="50800" dir="2700000" algn="tl" rotWithShape="0">
              <a:srgbClr val="000000">
                <a:alpha val="40000"/>
              </a:srgbClr>
            </a:outerShdw>
          </a:effectLst>
        </p:spPr>
      </p:pic>
      <p:sp>
        <p:nvSpPr>
          <p:cNvPr id="5" name="TextBox 4"/>
          <p:cNvSpPr txBox="1"/>
          <p:nvPr/>
        </p:nvSpPr>
        <p:spPr>
          <a:xfrm>
            <a:off x="6787107" y="896983"/>
            <a:ext cx="4650377" cy="369332"/>
          </a:xfrm>
          <a:prstGeom prst="rect">
            <a:avLst/>
          </a:prstGeom>
          <a:noFill/>
        </p:spPr>
        <p:txBody>
          <a:bodyPr wrap="square" rtlCol="0">
            <a:spAutoFit/>
          </a:bodyPr>
          <a:lstStyle/>
          <a:p>
            <a:endParaRPr lang="ru-RU" dirty="0"/>
          </a:p>
        </p:txBody>
      </p:sp>
      <p:sp>
        <p:nvSpPr>
          <p:cNvPr id="6" name="Прямоугольник 5"/>
          <p:cNvSpPr/>
          <p:nvPr/>
        </p:nvSpPr>
        <p:spPr>
          <a:xfrm>
            <a:off x="4862511" y="0"/>
            <a:ext cx="5918699" cy="2369880"/>
          </a:xfrm>
          <a:prstGeom prst="rect">
            <a:avLst/>
          </a:prstGeom>
          <a:noFill/>
        </p:spPr>
        <p:txBody>
          <a:bodyPr wrap="square" lIns="91440" tIns="45720" rIns="91440" bIns="45720">
            <a:spAutoFit/>
          </a:bodyPr>
          <a:lstStyle/>
          <a:p>
            <a:pPr algn="ctr"/>
            <a:r>
              <a:rPr lang="ru-RU" sz="5400" b="1" cap="none" spc="0" dirty="0" smtClean="0">
                <a:ln w="22225">
                  <a:solidFill>
                    <a:schemeClr val="tx1"/>
                  </a:solidFill>
                  <a:prstDash val="solid"/>
                </a:ln>
                <a:solidFill>
                  <a:schemeClr val="accent2">
                    <a:lumMod val="50000"/>
                  </a:schemeClr>
                </a:solidFill>
                <a:effectLst/>
              </a:rPr>
              <a:t>Жихарев</a:t>
            </a:r>
          </a:p>
          <a:p>
            <a:pPr algn="ctr"/>
            <a:r>
              <a:rPr lang="ru-RU" sz="5400" b="1" cap="none" spc="0" dirty="0" smtClean="0">
                <a:ln w="22225">
                  <a:solidFill>
                    <a:schemeClr val="tx1"/>
                  </a:solidFill>
                  <a:prstDash val="solid"/>
                </a:ln>
                <a:solidFill>
                  <a:schemeClr val="accent2">
                    <a:lumMod val="50000"/>
                  </a:schemeClr>
                </a:solidFill>
                <a:effectLst/>
              </a:rPr>
              <a:t> Иван Ильич</a:t>
            </a:r>
          </a:p>
          <a:p>
            <a:pPr algn="ctr"/>
            <a:r>
              <a:rPr lang="ru-RU" sz="4000" b="1" dirty="0" smtClean="0">
                <a:ln w="22225">
                  <a:solidFill>
                    <a:schemeClr val="tx1"/>
                  </a:solidFill>
                  <a:prstDash val="solid"/>
                </a:ln>
                <a:solidFill>
                  <a:schemeClr val="accent2">
                    <a:lumMod val="50000"/>
                  </a:schemeClr>
                </a:solidFill>
              </a:rPr>
              <a:t>( 1922-2007)</a:t>
            </a:r>
            <a:endParaRPr lang="ru-RU" sz="4000" b="1" cap="none" spc="0" dirty="0">
              <a:ln w="22225">
                <a:solidFill>
                  <a:schemeClr val="tx1"/>
                </a:solidFill>
                <a:prstDash val="solid"/>
              </a:ln>
              <a:solidFill>
                <a:schemeClr val="accent2">
                  <a:lumMod val="50000"/>
                </a:schemeClr>
              </a:solidFill>
              <a:effectLst/>
            </a:endParaRPr>
          </a:p>
        </p:txBody>
      </p:sp>
      <p:sp>
        <p:nvSpPr>
          <p:cNvPr id="7" name="TextBox 6"/>
          <p:cNvSpPr txBox="1"/>
          <p:nvPr/>
        </p:nvSpPr>
        <p:spPr>
          <a:xfrm>
            <a:off x="5085805" y="2847703"/>
            <a:ext cx="5355771" cy="1754326"/>
          </a:xfrm>
          <a:prstGeom prst="rect">
            <a:avLst/>
          </a:prstGeom>
          <a:noFill/>
        </p:spPr>
        <p:txBody>
          <a:bodyPr wrap="square" rtlCol="0">
            <a:spAutoFit/>
          </a:bodyPr>
          <a:lstStyle/>
          <a:p>
            <a:r>
              <a:rPr lang="ru-RU" b="1" i="1" dirty="0" smtClean="0">
                <a:solidFill>
                  <a:schemeClr val="accent2">
                    <a:lumMod val="50000"/>
                  </a:schemeClr>
                </a:solidFill>
                <a:effectLst>
                  <a:outerShdw blurRad="38100" dist="38100" dir="2700000" algn="tl">
                    <a:srgbClr val="000000">
                      <a:alpha val="43137"/>
                    </a:srgbClr>
                  </a:outerShdw>
                </a:effectLst>
              </a:rPr>
              <a:t>Мой прадед родился 16 февраля 1922 в с. </a:t>
            </a:r>
            <a:r>
              <a:rPr lang="ru-RU" b="1" i="1" dirty="0" err="1" smtClean="0">
                <a:solidFill>
                  <a:schemeClr val="accent2">
                    <a:lumMod val="50000"/>
                  </a:schemeClr>
                </a:solidFill>
                <a:effectLst>
                  <a:outerShdw blurRad="38100" dist="38100" dir="2700000" algn="tl">
                    <a:srgbClr val="000000">
                      <a:alpha val="43137"/>
                    </a:srgbClr>
                  </a:outerShdw>
                </a:effectLst>
              </a:rPr>
              <a:t>Артюшкино</a:t>
            </a:r>
            <a:r>
              <a:rPr lang="ru-RU" b="1" i="1" dirty="0" smtClean="0">
                <a:solidFill>
                  <a:schemeClr val="accent2">
                    <a:lumMod val="50000"/>
                  </a:schemeClr>
                </a:solidFill>
                <a:effectLst>
                  <a:outerShdw blurRad="38100" dist="38100" dir="2700000" algn="tl">
                    <a:srgbClr val="000000">
                      <a:alpha val="43137"/>
                    </a:srgbClr>
                  </a:outerShdw>
                </a:effectLst>
              </a:rPr>
              <a:t> Аннинского района Воронежской области. </a:t>
            </a:r>
          </a:p>
          <a:p>
            <a:r>
              <a:rPr lang="ru-RU" b="1" i="1" dirty="0" smtClean="0">
                <a:solidFill>
                  <a:schemeClr val="accent2">
                    <a:lumMod val="50000"/>
                  </a:schemeClr>
                </a:solidFill>
                <a:effectLst>
                  <a:outerShdw blurRad="38100" dist="38100" dir="2700000" algn="tl">
                    <a:srgbClr val="000000">
                      <a:alpha val="43137"/>
                    </a:srgbClr>
                  </a:outerShdw>
                </a:effectLst>
              </a:rPr>
              <a:t>На фронт был призван 10.09.1941 Архангельским РВК Воронежской области, </a:t>
            </a:r>
            <a:r>
              <a:rPr lang="ru-RU" b="1" i="1" dirty="0">
                <a:solidFill>
                  <a:schemeClr val="accent2">
                    <a:lumMod val="50000"/>
                  </a:schemeClr>
                </a:solidFill>
                <a:effectLst>
                  <a:outerShdw blurRad="38100" dist="38100" dir="2700000" algn="tl">
                    <a:srgbClr val="000000">
                      <a:alpha val="43137"/>
                    </a:srgbClr>
                  </a:outerShdw>
                </a:effectLst>
              </a:rPr>
              <a:t>А</a:t>
            </a:r>
            <a:r>
              <a:rPr lang="ru-RU" b="1" i="1" dirty="0" smtClean="0">
                <a:solidFill>
                  <a:schemeClr val="accent2">
                    <a:lumMod val="50000"/>
                  </a:schemeClr>
                </a:solidFill>
                <a:effectLst>
                  <a:outerShdw blurRad="38100" dist="38100" dir="2700000" algn="tl">
                    <a:srgbClr val="000000">
                      <a:alpha val="43137"/>
                    </a:srgbClr>
                  </a:outerShdw>
                </a:effectLst>
              </a:rPr>
              <a:t>рхангельского района</a:t>
            </a:r>
            <a:endParaRPr lang="ru-RU" b="1" i="1" dirty="0">
              <a:solidFill>
                <a:schemeClr val="accent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6230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531429" y="1384663"/>
            <a:ext cx="4302034" cy="3046988"/>
          </a:xfrm>
          <a:prstGeom prst="rect">
            <a:avLst/>
          </a:prstGeom>
          <a:noFill/>
        </p:spPr>
        <p:txBody>
          <a:bodyPr wrap="square" rtlCol="0">
            <a:spAutoFit/>
          </a:bodyPr>
          <a:lstStyle/>
          <a:p>
            <a:r>
              <a:rPr lang="ru-RU" sz="2400" b="1" i="1" dirty="0" smtClean="0">
                <a:solidFill>
                  <a:schemeClr val="accent2">
                    <a:lumMod val="50000"/>
                  </a:schemeClr>
                </a:solidFill>
                <a:effectLst>
                  <a:outerShdw blurRad="38100" dist="38100" dir="2700000" algn="tl">
                    <a:srgbClr val="000000">
                      <a:alpha val="43137"/>
                    </a:srgbClr>
                  </a:outerShdw>
                </a:effectLst>
              </a:rPr>
              <a:t>Воевал прадед в 50 стрелковом полку , 39 стрелковой дивизии  в звании красноармеец.</a:t>
            </a:r>
          </a:p>
          <a:p>
            <a:r>
              <a:rPr lang="ru-RU" sz="2400" b="1" i="1" dirty="0" smtClean="0">
                <a:solidFill>
                  <a:schemeClr val="accent2">
                    <a:lumMod val="50000"/>
                  </a:schemeClr>
                </a:solidFill>
                <a:effectLst>
                  <a:outerShdw blurRad="38100" dist="38100" dir="2700000" algn="tl">
                    <a:srgbClr val="000000">
                      <a:alpha val="43137"/>
                    </a:srgbClr>
                  </a:outerShdw>
                </a:effectLst>
              </a:rPr>
              <a:t>Мой папа мне рассказывал, что прадед очень метко стрелял и в дни войны был снайпером.</a:t>
            </a:r>
          </a:p>
        </p:txBody>
      </p:sp>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553" y="1123406"/>
            <a:ext cx="5994495" cy="3537734"/>
          </a:xfrm>
          <a:prstGeom prst="rect">
            <a:avLst/>
          </a:prstGeom>
        </p:spPr>
      </p:pic>
    </p:spTree>
    <p:extLst>
      <p:ext uri="{BB962C8B-B14F-4D97-AF65-F5344CB8AC3E}">
        <p14:creationId xmlns:p14="http://schemas.microsoft.com/office/powerpoint/2010/main" val="113849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9268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407" y="235131"/>
            <a:ext cx="4162582" cy="5874891"/>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 y="818605"/>
            <a:ext cx="2190750" cy="3057525"/>
          </a:xfrm>
          <a:prstGeom prst="rect">
            <a:avLst/>
          </a:prstGeom>
        </p:spPr>
      </p:pic>
      <p:sp>
        <p:nvSpPr>
          <p:cNvPr id="6" name="Прямоугольник 5"/>
          <p:cNvSpPr/>
          <p:nvPr/>
        </p:nvSpPr>
        <p:spPr>
          <a:xfrm>
            <a:off x="6548846" y="2081350"/>
            <a:ext cx="3257006" cy="1631216"/>
          </a:xfrm>
          <a:prstGeom prst="rect">
            <a:avLst/>
          </a:prstGeom>
        </p:spPr>
        <p:txBody>
          <a:bodyPr wrap="square">
            <a:spAutoFit/>
          </a:bodyPr>
          <a:lstStyle/>
          <a:p>
            <a:r>
              <a:rPr lang="ru-RU" sz="2000" b="1" i="1" dirty="0" smtClean="0">
                <a:solidFill>
                  <a:schemeClr val="accent2">
                    <a:lumMod val="50000"/>
                  </a:schemeClr>
                </a:solidFill>
                <a:effectLst>
                  <a:outerShdw blurRad="38100" dist="38100" dir="2700000" algn="tl">
                    <a:srgbClr val="000000">
                      <a:alpha val="43137"/>
                    </a:srgbClr>
                  </a:outerShdw>
                </a:effectLst>
                <a:latin typeface="Montserrat"/>
              </a:rPr>
              <a:t>Прадед был награжден медалью: «За боевые заслуги» и Орденом Отечественной войны II степени</a:t>
            </a:r>
            <a:endParaRPr lang="ru-RU" sz="2000" b="1" i="1" dirty="0">
              <a:solidFill>
                <a:schemeClr val="accent2">
                  <a:lumMod val="50000"/>
                </a:schemeClr>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84" y="4256226"/>
            <a:ext cx="1992151" cy="2156363"/>
          </a:xfrm>
          <a:prstGeom prst="rect">
            <a:avLst/>
          </a:prstGeom>
        </p:spPr>
      </p:pic>
    </p:spTree>
    <p:extLst>
      <p:ext uri="{BB962C8B-B14F-4D97-AF65-F5344CB8AC3E}">
        <p14:creationId xmlns:p14="http://schemas.microsoft.com/office/powerpoint/2010/main" val="275347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89760" y="-1230247"/>
            <a:ext cx="5509522"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300" b="1" i="0" u="none" strike="noStrike" cap="none" normalizeH="0" baseline="0" dirty="0" smtClean="0">
                <a:ln>
                  <a:noFill/>
                </a:ln>
                <a:solidFill>
                  <a:srgbClr val="4E5154"/>
                </a:solidFill>
                <a:effectLst/>
                <a:latin typeface="PT Sans"/>
              </a:rPr>
              <a:t>Жихарев Иван Ильич</a:t>
            </a:r>
            <a:endParaRPr kumimoji="0" lang="ru-RU" altLang="ru-RU"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1" i="0" u="none" strike="noStrike" cap="none" normalizeH="0" baseline="0" dirty="0" smtClean="0">
                <a:ln>
                  <a:noFill/>
                </a:ln>
                <a:solidFill>
                  <a:srgbClr val="4E5154"/>
                </a:solidFill>
                <a:effectLst/>
                <a:latin typeface="PT Sans"/>
              </a:rPr>
              <a:t>Орден Отечественной войны II степени</a:t>
            </a:r>
            <a:endParaRPr kumimoji="0" lang="ru-RU" altLang="ru-RU"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000" b="0" i="0" u="none" strike="noStrike" cap="none" normalizeH="0" baseline="0" dirty="0" smtClean="0">
                <a:ln>
                  <a:noFill/>
                </a:ln>
                <a:solidFill>
                  <a:srgbClr val="4E5154"/>
                </a:solidFill>
                <a:effectLst/>
                <a:latin typeface="inherit"/>
              </a:rPr>
              <a:t>  </a:t>
            </a:r>
            <a:r>
              <a:rPr kumimoji="0" lang="ru-RU" altLang="ru-RU" sz="29900" b="0" i="0" u="none" strike="noStrike" cap="none" normalizeH="0" baseline="0" dirty="0" smtClean="0">
                <a:ln>
                  <a:noFill/>
                </a:ln>
                <a:solidFill>
                  <a:srgbClr val="4E5154"/>
                </a:solidFill>
                <a:effectLst/>
                <a:latin typeface="inherit"/>
              </a:rPr>
              <a:t> </a:t>
            </a:r>
            <a:r>
              <a:rPr kumimoji="0" lang="ru-RU" altLang="ru-RU" sz="1000" b="0" i="0" u="none" strike="noStrike" cap="none" normalizeH="0" baseline="0" dirty="0" smtClean="0">
                <a:ln>
                  <a:noFill/>
                </a:ln>
                <a:solidFill>
                  <a:srgbClr val="4E5154"/>
                </a:solidFill>
                <a:effectLst/>
                <a:latin typeface="inherit"/>
              </a:rPr>
              <a:t>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17" y="377078"/>
            <a:ext cx="4302366" cy="5797299"/>
          </a:xfrm>
          <a:prstGeom prst="rect">
            <a:avLst/>
          </a:prstGeom>
          <a:ln w="228600" cap="sq" cmpd="thickThin">
            <a:solidFill>
              <a:schemeClr val="accent2">
                <a:lumMod val="50000"/>
              </a:schemeClr>
            </a:solidFill>
            <a:prstDash val="solid"/>
            <a:miter lim="800000"/>
          </a:ln>
          <a:effectLst>
            <a:innerShdw blurRad="76200">
              <a:srgbClr val="000000"/>
            </a:innerShdw>
          </a:effectLst>
        </p:spPr>
      </p:pic>
      <p:sp>
        <p:nvSpPr>
          <p:cNvPr id="6" name="TextBox 5"/>
          <p:cNvSpPr txBox="1"/>
          <p:nvPr/>
        </p:nvSpPr>
        <p:spPr>
          <a:xfrm>
            <a:off x="5593200" y="505097"/>
            <a:ext cx="5144469" cy="1477328"/>
          </a:xfrm>
          <a:prstGeom prst="rect">
            <a:avLst/>
          </a:prstGeom>
          <a:noFill/>
        </p:spPr>
        <p:txBody>
          <a:bodyPr wrap="square" rtlCol="0">
            <a:spAutoFit/>
          </a:bodyPr>
          <a:lstStyle/>
          <a:p>
            <a:r>
              <a:rPr lang="ru-RU" b="1" i="1" dirty="0" smtClean="0">
                <a:solidFill>
                  <a:schemeClr val="accent2">
                    <a:lumMod val="50000"/>
                  </a:schemeClr>
                </a:solidFill>
                <a:effectLst>
                  <a:outerShdw blurRad="38100" dist="38100" dir="2700000" algn="tl">
                    <a:srgbClr val="000000">
                      <a:alpha val="43137"/>
                    </a:srgbClr>
                  </a:outerShdw>
                </a:effectLst>
              </a:rPr>
              <a:t>После победы в 1945 военные дни для прадеда не были закончены. Дело в том, что мой прадед, Жихарев Иван Ильич, </a:t>
            </a:r>
            <a:r>
              <a:rPr lang="ru-RU" b="1" i="1" dirty="0" err="1" smtClean="0">
                <a:solidFill>
                  <a:schemeClr val="accent2">
                    <a:lumMod val="50000"/>
                  </a:schemeClr>
                </a:solidFill>
                <a:effectLst>
                  <a:outerShdw blurRad="38100" dist="38100" dir="2700000" algn="tl">
                    <a:srgbClr val="000000">
                      <a:alpha val="43137"/>
                    </a:srgbClr>
                  </a:outerShdw>
                </a:effectLst>
              </a:rPr>
              <a:t>учавствовал</a:t>
            </a:r>
            <a:r>
              <a:rPr lang="ru-RU" b="1" i="1" dirty="0" smtClean="0">
                <a:solidFill>
                  <a:schemeClr val="accent2">
                    <a:lumMod val="50000"/>
                  </a:schemeClr>
                </a:solidFill>
                <a:effectLst>
                  <a:outerShdw blurRad="38100" dist="38100" dir="2700000" algn="tl">
                    <a:srgbClr val="000000">
                      <a:alpha val="43137"/>
                    </a:srgbClr>
                  </a:outerShdw>
                </a:effectLst>
              </a:rPr>
              <a:t> не только в ВОВ, но и  в последовавшей за ней советско-японской войной 1945.</a:t>
            </a:r>
            <a:endParaRPr lang="ru-RU" b="1" i="1" dirty="0">
              <a:solidFill>
                <a:schemeClr val="accent2">
                  <a:lumMod val="50000"/>
                </a:schemeClr>
              </a:solidFill>
              <a:effectLst>
                <a:outerShdw blurRad="38100" dist="38100" dir="2700000" algn="tl">
                  <a:srgbClr val="000000">
                    <a:alpha val="43137"/>
                  </a:srgbClr>
                </a:outerShdw>
              </a:effectLst>
            </a:endParaRPr>
          </a:p>
        </p:txBody>
      </p:sp>
      <p:sp>
        <p:nvSpPr>
          <p:cNvPr id="7" name="TextBox 6"/>
          <p:cNvSpPr txBox="1"/>
          <p:nvPr/>
        </p:nvSpPr>
        <p:spPr>
          <a:xfrm>
            <a:off x="5593200" y="2116182"/>
            <a:ext cx="4682914" cy="3139321"/>
          </a:xfrm>
          <a:prstGeom prst="rect">
            <a:avLst/>
          </a:prstGeom>
          <a:noFill/>
        </p:spPr>
        <p:txBody>
          <a:bodyPr wrap="square" rtlCol="0">
            <a:spAutoFit/>
          </a:bodyPr>
          <a:lstStyle/>
          <a:p>
            <a:r>
              <a:rPr lang="ru-RU" b="1" i="1" dirty="0">
                <a:solidFill>
                  <a:schemeClr val="accent2">
                    <a:lumMod val="50000"/>
                  </a:schemeClr>
                </a:solidFill>
                <a:effectLst>
                  <a:outerShdw blurRad="38100" dist="38100" dir="2700000" algn="tl">
                    <a:srgbClr val="000000">
                      <a:alpha val="43137"/>
                    </a:srgbClr>
                  </a:outerShdw>
                </a:effectLst>
              </a:rPr>
              <a:t>Советско-японская </a:t>
            </a:r>
            <a:r>
              <a:rPr lang="ru-RU" b="1" i="1" dirty="0" smtClean="0">
                <a:solidFill>
                  <a:schemeClr val="accent2">
                    <a:lumMod val="50000"/>
                  </a:schemeClr>
                </a:solidFill>
                <a:effectLst>
                  <a:outerShdw blurRad="38100" dist="38100" dir="2700000" algn="tl">
                    <a:srgbClr val="000000">
                      <a:alpha val="43137"/>
                    </a:srgbClr>
                  </a:outerShdw>
                </a:effectLst>
              </a:rPr>
              <a:t>война началась </a:t>
            </a:r>
            <a:r>
              <a:rPr lang="ru-RU" b="1" i="1" dirty="0">
                <a:solidFill>
                  <a:schemeClr val="accent2">
                    <a:lumMod val="50000"/>
                  </a:schemeClr>
                </a:solidFill>
                <a:effectLst>
                  <a:outerShdw blurRad="38100" dist="38100" dir="2700000" algn="tl">
                    <a:srgbClr val="000000">
                      <a:alpha val="43137"/>
                    </a:srgbClr>
                  </a:outerShdw>
                </a:effectLst>
              </a:rPr>
              <a:t>в </a:t>
            </a:r>
            <a:r>
              <a:rPr lang="ru-RU" b="1" i="1" dirty="0" smtClean="0">
                <a:solidFill>
                  <a:schemeClr val="accent2">
                    <a:lumMod val="50000"/>
                  </a:schemeClr>
                </a:solidFill>
                <a:effectLst>
                  <a:outerShdw blurRad="38100" dist="38100" dir="2700000" algn="tl">
                    <a:srgbClr val="000000">
                      <a:alpha val="43137"/>
                    </a:srgbClr>
                  </a:outerShdw>
                </a:effectLst>
              </a:rPr>
              <a:t>августе 1945 года и стала  </a:t>
            </a:r>
            <a:r>
              <a:rPr lang="ru-RU" b="1" i="1" dirty="0">
                <a:solidFill>
                  <a:schemeClr val="accent2">
                    <a:lumMod val="50000"/>
                  </a:schemeClr>
                </a:solidFill>
                <a:effectLst>
                  <a:outerShdw blurRad="38100" dist="38100" dir="2700000" algn="tl">
                    <a:srgbClr val="000000">
                      <a:alpha val="43137"/>
                    </a:srgbClr>
                  </a:outerShdw>
                </a:effectLst>
              </a:rPr>
              <a:t>логическим завершением Второй мировой войны. Красная армия нанесла несколько чувствительных поражений противнику, после чего императором была подписана полная капитуляция. Итогом этой войны стал возврат части территорий, которые были утрачены Российской империей ещё в начале XX века.</a:t>
            </a:r>
            <a:r>
              <a:rPr lang="ru-RU" dirty="0" smtClean="0"/>
              <a:t/>
            </a:r>
            <a:br>
              <a:rPr lang="ru-RU" dirty="0" smtClean="0"/>
            </a:br>
            <a:endParaRPr lang="ru-RU" dirty="0"/>
          </a:p>
        </p:txBody>
      </p:sp>
    </p:spTree>
    <p:extLst>
      <p:ext uri="{BB962C8B-B14F-4D97-AF65-F5344CB8AC3E}">
        <p14:creationId xmlns:p14="http://schemas.microsoft.com/office/powerpoint/2010/main" val="1065215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69"/>
            <a:ext cx="12191999" cy="6766560"/>
          </a:xfrm>
          <a:prstGeom prst="rect">
            <a:avLst/>
          </a:prstGeom>
        </p:spPr>
      </p:pic>
      <p:sp>
        <p:nvSpPr>
          <p:cNvPr id="3" name="Прямоугольник 2"/>
          <p:cNvSpPr/>
          <p:nvPr/>
        </p:nvSpPr>
        <p:spPr>
          <a:xfrm>
            <a:off x="618310" y="583474"/>
            <a:ext cx="3962400" cy="5016758"/>
          </a:xfrm>
          <a:prstGeom prst="rect">
            <a:avLst/>
          </a:prstGeom>
        </p:spPr>
        <p:txBody>
          <a:bodyPr wrap="square">
            <a:spAutoFit/>
          </a:bodyPr>
          <a:lstStyle/>
          <a:p>
            <a:r>
              <a:rPr lang="ru-RU" sz="2000" b="1" i="1" dirty="0" smtClean="0">
                <a:solidFill>
                  <a:schemeClr val="accent2">
                    <a:lumMod val="50000"/>
                  </a:schemeClr>
                </a:solidFill>
                <a:effectLst>
                  <a:outerShdw blurRad="38100" dist="38100" dir="2700000" algn="tl">
                    <a:srgbClr val="000000">
                      <a:alpha val="43137"/>
                    </a:srgbClr>
                  </a:outerShdw>
                </a:effectLst>
              </a:rPr>
              <a:t>Готовясь к данной презентации я перечитал много  статей о Великой Отечественной войне в </a:t>
            </a:r>
            <a:r>
              <a:rPr lang="ru-RU" sz="2000" b="1" i="1" dirty="0" err="1" smtClean="0">
                <a:solidFill>
                  <a:schemeClr val="accent2">
                    <a:lumMod val="50000"/>
                  </a:schemeClr>
                </a:solidFill>
                <a:effectLst>
                  <a:outerShdw blurRad="38100" dist="38100" dir="2700000" algn="tl">
                    <a:srgbClr val="000000">
                      <a:alpha val="43137"/>
                    </a:srgbClr>
                  </a:outerShdw>
                </a:effectLst>
              </a:rPr>
              <a:t>интернет-ресурсах</a:t>
            </a:r>
            <a:r>
              <a:rPr lang="ru-RU" sz="2000" b="1" i="1" dirty="0" smtClean="0">
                <a:solidFill>
                  <a:schemeClr val="accent2">
                    <a:lumMod val="50000"/>
                  </a:schemeClr>
                </a:solidFill>
                <a:effectLst>
                  <a:outerShdw blurRad="38100" dist="38100" dir="2700000" algn="tl">
                    <a:srgbClr val="000000">
                      <a:alpha val="43137"/>
                    </a:srgbClr>
                  </a:outerShdw>
                </a:effectLst>
              </a:rPr>
              <a:t>.  </a:t>
            </a:r>
          </a:p>
          <a:p>
            <a:r>
              <a:rPr lang="ru-RU" sz="2000" b="1" i="1" dirty="0" smtClean="0">
                <a:solidFill>
                  <a:schemeClr val="accent2">
                    <a:lumMod val="50000"/>
                  </a:schemeClr>
                </a:solidFill>
                <a:effectLst>
                  <a:outerShdw blurRad="38100" dist="38100" dir="2700000" algn="tl">
                    <a:srgbClr val="000000">
                      <a:alpha val="43137"/>
                    </a:srgbClr>
                  </a:outerShdw>
                </a:effectLst>
              </a:rPr>
              <a:t>Очень помог мне в подготовке портал «Память народа». На этом портале </a:t>
            </a:r>
            <a:r>
              <a:rPr lang="ru-RU" sz="2000" b="1" i="1" dirty="0" smtClean="0">
                <a:solidFill>
                  <a:schemeClr val="accent2">
                    <a:lumMod val="50000"/>
                  </a:schemeClr>
                </a:solidFill>
                <a:effectLst>
                  <a:outerShdw blurRad="38100" dist="38100" dir="2700000" algn="tl">
                    <a:srgbClr val="000000">
                      <a:alpha val="43137"/>
                    </a:srgbClr>
                  </a:outerShdw>
                </a:effectLst>
              </a:rPr>
              <a:t>можно узнать </a:t>
            </a:r>
            <a:r>
              <a:rPr lang="ru-RU" sz="2000" b="1" i="1" dirty="0">
                <a:solidFill>
                  <a:schemeClr val="accent2">
                    <a:lumMod val="50000"/>
                  </a:schemeClr>
                </a:solidFill>
                <a:effectLst>
                  <a:outerShdw blurRad="38100" dist="38100" dir="2700000" algn="tl">
                    <a:srgbClr val="000000">
                      <a:alpha val="43137"/>
                    </a:srgbClr>
                  </a:outerShdw>
                </a:effectLst>
              </a:rPr>
              <a:t>судьбу родственников, принимавших участие в Великой Отечественной </a:t>
            </a:r>
            <a:r>
              <a:rPr lang="ru-RU" sz="2000" b="1" i="1" dirty="0" smtClean="0">
                <a:solidFill>
                  <a:schemeClr val="accent2">
                    <a:lumMod val="50000"/>
                  </a:schemeClr>
                </a:solidFill>
                <a:effectLst>
                  <a:outerShdw blurRad="38100" dist="38100" dir="2700000" algn="tl">
                    <a:srgbClr val="000000">
                      <a:alpha val="43137"/>
                    </a:srgbClr>
                  </a:outerShdw>
                </a:effectLst>
              </a:rPr>
              <a:t>войне, найти </a:t>
            </a:r>
            <a:r>
              <a:rPr lang="ru-RU" sz="2000" b="1" i="1" dirty="0">
                <a:solidFill>
                  <a:schemeClr val="accent2">
                    <a:lumMod val="50000"/>
                  </a:schemeClr>
                </a:solidFill>
                <a:effectLst>
                  <a:outerShdw blurRad="38100" dist="38100" dir="2700000" algn="tl">
                    <a:srgbClr val="000000">
                      <a:alpha val="43137"/>
                    </a:srgbClr>
                  </a:outerShdw>
                </a:effectLst>
              </a:rPr>
              <a:t>информацию о </a:t>
            </a:r>
            <a:r>
              <a:rPr lang="ru-RU" sz="2000" b="1" i="1" dirty="0" smtClean="0">
                <a:solidFill>
                  <a:schemeClr val="accent2">
                    <a:lumMod val="50000"/>
                  </a:schemeClr>
                </a:solidFill>
                <a:effectLst>
                  <a:outerShdw blurRad="38100" dist="38100" dir="2700000" algn="tl">
                    <a:srgbClr val="000000">
                      <a:alpha val="43137"/>
                    </a:srgbClr>
                  </a:outerShdw>
                </a:effectLst>
              </a:rPr>
              <a:t>награждениях и даже посмотреть подлинные архивные документы, </a:t>
            </a:r>
            <a:r>
              <a:rPr lang="ru-RU" sz="2000" b="1" i="1" dirty="0">
                <a:solidFill>
                  <a:schemeClr val="accent2">
                    <a:lumMod val="50000"/>
                  </a:schemeClr>
                </a:solidFill>
                <a:effectLst>
                  <a:outerShdw blurRad="38100" dist="38100" dir="2700000" algn="tl">
                    <a:srgbClr val="000000">
                      <a:alpha val="43137"/>
                    </a:srgbClr>
                  </a:outerShdw>
                </a:effectLst>
              </a:rPr>
              <a:t>содержащими информацию об участниках войны и о ходе </a:t>
            </a:r>
            <a:r>
              <a:rPr lang="ru-RU" sz="2000" b="1" i="1" dirty="0" smtClean="0">
                <a:solidFill>
                  <a:schemeClr val="accent2">
                    <a:lumMod val="50000"/>
                  </a:schemeClr>
                </a:solidFill>
                <a:effectLst>
                  <a:outerShdw blurRad="38100" dist="38100" dir="2700000" algn="tl">
                    <a:srgbClr val="000000">
                      <a:alpha val="43137"/>
                    </a:srgbClr>
                  </a:outerShdw>
                </a:effectLst>
              </a:rPr>
              <a:t>войны.</a:t>
            </a:r>
            <a:endParaRPr lang="ru-RU" sz="2000" b="1" i="1" dirty="0" smtClean="0">
              <a:solidFill>
                <a:schemeClr val="accent2">
                  <a:lumMod val="50000"/>
                </a:schemeClr>
              </a:solidFill>
              <a:effectLst>
                <a:outerShdw blurRad="38100" dist="38100" dir="2700000" algn="tl">
                  <a:srgbClr val="000000">
                    <a:alpha val="43137"/>
                  </a:srgbClr>
                </a:outerShdw>
              </a:effectLst>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929" y="583474"/>
            <a:ext cx="6427603" cy="4233441"/>
          </a:xfrm>
          <a:prstGeom prst="rect">
            <a:avLst/>
          </a:prstGeom>
        </p:spPr>
      </p:pic>
      <p:sp>
        <p:nvSpPr>
          <p:cNvPr id="9" name="TextBox 8"/>
          <p:cNvSpPr txBox="1"/>
          <p:nvPr/>
        </p:nvSpPr>
        <p:spPr>
          <a:xfrm>
            <a:off x="5207727" y="5261514"/>
            <a:ext cx="6984273" cy="584775"/>
          </a:xfrm>
          <a:prstGeom prst="rect">
            <a:avLst/>
          </a:prstGeom>
          <a:noFill/>
        </p:spPr>
        <p:txBody>
          <a:bodyPr wrap="square" rtlCol="0">
            <a:spAutoFit/>
          </a:bodyPr>
          <a:lstStyle/>
          <a:p>
            <a:r>
              <a:rPr lang="ru-RU" sz="3200" b="1" i="1" dirty="0" smtClean="0">
                <a:solidFill>
                  <a:schemeClr val="accent2">
                    <a:lumMod val="75000"/>
                  </a:schemeClr>
                </a:solidFill>
                <a:effectLst>
                  <a:outerShdw blurRad="38100" dist="38100" dir="2700000" algn="tl">
                    <a:srgbClr val="000000">
                      <a:alpha val="43137"/>
                    </a:srgbClr>
                  </a:outerShdw>
                </a:effectLst>
              </a:rPr>
              <a:t>Я понимаю цену победы </a:t>
            </a:r>
            <a:r>
              <a:rPr lang="ru-RU" sz="3200" b="1" i="1" dirty="0" smtClean="0">
                <a:solidFill>
                  <a:schemeClr val="accent2">
                    <a:lumMod val="75000"/>
                  </a:schemeClr>
                </a:solidFill>
                <a:effectLst>
                  <a:outerShdw blurRad="38100" dist="38100" dir="2700000" algn="tl">
                    <a:srgbClr val="000000">
                      <a:alpha val="43137"/>
                    </a:srgbClr>
                  </a:outerShdw>
                </a:effectLst>
              </a:rPr>
              <a:t>и </a:t>
            </a:r>
            <a:r>
              <a:rPr lang="ru-RU" sz="3200" b="1" i="1" dirty="0" smtClean="0">
                <a:solidFill>
                  <a:schemeClr val="accent2">
                    <a:lumMod val="75000"/>
                  </a:schemeClr>
                </a:solidFill>
                <a:effectLst>
                  <a:outerShdw blurRad="38100" dist="38100" dir="2700000" algn="tl">
                    <a:srgbClr val="000000">
                      <a:alpha val="43137"/>
                    </a:srgbClr>
                  </a:outerShdw>
                </a:effectLst>
              </a:rPr>
              <a:t>горжусь!!!</a:t>
            </a:r>
            <a:endParaRPr lang="ru-RU" sz="3200" b="1" i="1" dirty="0" smtClean="0">
              <a:solidFill>
                <a:schemeClr val="accent2">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400474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262</Words>
  <Application>Microsoft Office PowerPoint</Application>
  <PresentationFormat>Широкоэкранный</PresentationFormat>
  <Paragraphs>20</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Arial</vt:lpstr>
      <vt:lpstr>Calibri</vt:lpstr>
      <vt:lpstr>Calibri Light</vt:lpstr>
      <vt:lpstr>inherit</vt:lpstr>
      <vt:lpstr>Montserrat</vt:lpstr>
      <vt:lpstr>PT Sans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17</cp:revision>
  <dcterms:created xsi:type="dcterms:W3CDTF">2021-04-13T08:51:41Z</dcterms:created>
  <dcterms:modified xsi:type="dcterms:W3CDTF">2021-04-13T12:42:53Z</dcterms:modified>
</cp:coreProperties>
</file>