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65" r:id="rId6"/>
    <p:sldId id="263" r:id="rId7"/>
    <p:sldId id="266" r:id="rId8"/>
    <p:sldId id="270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548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986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94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3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9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6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C2502-35CF-4180-ADB0-1D7C67F81021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BEEEB-FEAA-44CB-B01D-CE12F2D98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441" y="-1145440"/>
            <a:ext cx="6858002" cy="91488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84" y="-1225053"/>
            <a:ext cx="6243083" cy="8681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8441" y="2136338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Великой Отечественной Войны</a:t>
            </a:r>
            <a:endParaRPr lang="ru-RU" sz="52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5000" y="4741418"/>
            <a:ext cx="5559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5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посвящается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7476" y="1052736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Героям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6146431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Georgia" panose="02040502050405020303" pitchFamily="18" charset="0"/>
              </a:rPr>
              <a:t>Бессарабова Анна, 4 класс «А»</a:t>
            </a:r>
            <a:br>
              <a:rPr lang="ru-RU" b="1" i="1" dirty="0" smtClean="0">
                <a:latin typeface="Georgia" panose="02040502050405020303" pitchFamily="18" charset="0"/>
              </a:rPr>
            </a:br>
            <a:r>
              <a:rPr lang="ru-RU" b="1" i="1" dirty="0" smtClean="0">
                <a:latin typeface="Georgia" panose="02040502050405020303" pitchFamily="18" charset="0"/>
              </a:rPr>
              <a:t>МБОУ СОШ с УИОП № 13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70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1"/>
          <a:stretch/>
        </p:blipFill>
        <p:spPr>
          <a:xfrm>
            <a:off x="370779" y="836712"/>
            <a:ext cx="4224255" cy="54720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209433"/>
            <a:ext cx="313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i="1" dirty="0">
                <a:solidFill>
                  <a:prstClr val="black"/>
                </a:solidFill>
                <a:latin typeface="Georgia" panose="02040502050405020303" pitchFamily="18" charset="0"/>
              </a:rPr>
              <a:t>Военный </a:t>
            </a:r>
            <a:r>
              <a:rPr lang="ru-RU" sz="2400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 билет</a:t>
            </a:r>
            <a:endParaRPr lang="ru-RU" sz="2400" i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777"/>
            <a:ext cx="409733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93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260648"/>
            <a:ext cx="5453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Сериков Тихон Васильевич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17144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Мой прапрадед по маминой линии Сериков </a:t>
            </a:r>
            <a:r>
              <a:rPr lang="ru-RU" b="1" i="1" dirty="0">
                <a:latin typeface="Georgia" panose="02040502050405020303" pitchFamily="18" charset="0"/>
              </a:rPr>
              <a:t>Тихон Васильевич родился в 1913 году в селе </a:t>
            </a:r>
            <a:r>
              <a:rPr lang="ru-RU" b="1" i="1" dirty="0" err="1">
                <a:latin typeface="Georgia" panose="02040502050405020303" pitchFamily="18" charset="0"/>
              </a:rPr>
              <a:t>Бодеево</a:t>
            </a:r>
            <a:r>
              <a:rPr lang="ru-RU" b="1" i="1" dirty="0">
                <a:latin typeface="Georgia" panose="02040502050405020303" pitchFamily="18" charset="0"/>
              </a:rPr>
              <a:t> Давыдовского района Воронежской области. Великая Отечественная война началась внезапно 22 июня 1941 года. А уже 25 июня 1941 года Тихон Васильевич был призван на фронт из Давыдовского районного военного комиссариата. Он служил в рядах Красной Армии в 3 пулемётной роте 315 стрелкового полка 19 стрелковой дивизии рядовым пулемётчиком. Дома у него остались жена Серикова Ульяна </a:t>
            </a:r>
            <a:r>
              <a:rPr lang="ru-RU" b="1" i="1" dirty="0" smtClean="0">
                <a:latin typeface="Georgia" panose="02040502050405020303" pitchFamily="18" charset="0"/>
              </a:rPr>
              <a:t>Семёновна и </a:t>
            </a:r>
            <a:r>
              <a:rPr lang="ru-RU" b="1" i="1" dirty="0">
                <a:latin typeface="Georgia" panose="02040502050405020303" pitchFamily="18" charset="0"/>
              </a:rPr>
              <a:t>сын Александр.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 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8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3" y="260648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Многим </a:t>
            </a:r>
            <a:r>
              <a:rPr lang="ru-RU" b="1" i="1" dirty="0">
                <a:latin typeface="Georgia" panose="02040502050405020303" pitchFamily="18" charset="0"/>
              </a:rPr>
              <a:t>солдатам не суждено было вернуться домой. Среди них был и мой прапрадедушка Сериков Тихон Васильевич. В марте 1943 года он был признан пропавшим без вести. 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Я горжусь, что мой прапрадедушка внёс свой вклад в Победу в Великой Отечественной войне.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К сожалению, о нём осталось мало сведений. Уведомление о пропажи без вести нашла на сайте ОБД Мемориал</a:t>
            </a:r>
            <a:r>
              <a:rPr lang="ru-RU" b="1" i="1" dirty="0" smtClean="0">
                <a:latin typeface="Georgia" panose="02040502050405020303" pitchFamily="18" charset="0"/>
              </a:rPr>
              <a:t>. </a:t>
            </a:r>
            <a:endParaRPr lang="ru-RU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2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908720"/>
            <a:ext cx="7845552" cy="5614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188640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Georgia" panose="02040502050405020303" pitchFamily="18" charset="0"/>
              </a:rPr>
              <a:t>Извещение о пропаже без вести</a:t>
            </a:r>
          </a:p>
        </p:txBody>
      </p:sp>
    </p:spTree>
    <p:extLst>
      <p:ext uri="{BB962C8B-B14F-4D97-AF65-F5344CB8AC3E}">
        <p14:creationId xmlns:p14="http://schemas.microsoft.com/office/powerpoint/2010/main" val="408838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88640"/>
            <a:ext cx="448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Georgia" panose="02040502050405020303" pitchFamily="18" charset="0"/>
              </a:rPr>
              <a:t>С сайта ОБД   Мемориал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b="25971"/>
          <a:stretch/>
        </p:blipFill>
        <p:spPr>
          <a:xfrm>
            <a:off x="241439" y="943788"/>
            <a:ext cx="8661115" cy="3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6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6796" y="174383"/>
            <a:ext cx="7076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Georgia" panose="02040502050405020303" pitchFamily="18" charset="0"/>
              </a:rPr>
              <a:t>Именной   список   потерь </a:t>
            </a:r>
          </a:p>
          <a:p>
            <a:pPr algn="ctr"/>
            <a:r>
              <a:rPr lang="ru-RU" sz="2800" i="1" dirty="0" smtClean="0">
                <a:latin typeface="Georgia" panose="02040502050405020303" pitchFamily="18" charset="0"/>
              </a:rPr>
              <a:t>с сайта Память народа   (1 лист)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9" y="1128490"/>
            <a:ext cx="7716353" cy="54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9" y="172241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Georgia" panose="02040502050405020303" pitchFamily="18" charset="0"/>
              </a:rPr>
              <a:t>Именной   список   потерь </a:t>
            </a:r>
          </a:p>
          <a:p>
            <a:pPr algn="ctr"/>
            <a:r>
              <a:rPr lang="ru-RU" sz="2800" i="1" dirty="0" smtClean="0">
                <a:latin typeface="Georgia" panose="02040502050405020303" pitchFamily="18" charset="0"/>
              </a:rPr>
              <a:t>с </a:t>
            </a:r>
            <a:r>
              <a:rPr lang="ru-RU" sz="2800" i="1" dirty="0">
                <a:latin typeface="Georgia" panose="02040502050405020303" pitchFamily="18" charset="0"/>
              </a:rPr>
              <a:t>сайта Память </a:t>
            </a:r>
            <a:r>
              <a:rPr lang="ru-RU" sz="2800" i="1" dirty="0" smtClean="0">
                <a:latin typeface="Georgia" panose="02040502050405020303" pitchFamily="18" charset="0"/>
              </a:rPr>
              <a:t>народа   </a:t>
            </a:r>
            <a:r>
              <a:rPr lang="ru-RU" sz="2800" i="1" dirty="0">
                <a:latin typeface="Georgia" panose="02040502050405020303" pitchFamily="18" charset="0"/>
              </a:rPr>
              <a:t>(</a:t>
            </a:r>
            <a:r>
              <a:rPr lang="ru-RU" sz="2800" i="1" dirty="0" smtClean="0">
                <a:latin typeface="Georgia" panose="02040502050405020303" pitchFamily="18" charset="0"/>
              </a:rPr>
              <a:t>3 лист)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" y="1196751"/>
            <a:ext cx="8643841" cy="53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1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77665" y="116632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Бессарабов   Василий   Иванович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520537"/>
            <a:ext cx="5072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Бессарабов Василий Иванович один из родных братьев моего прадеда по папиной линии</a:t>
            </a:r>
            <a:r>
              <a:rPr lang="ru-RU" b="1" i="1" dirty="0">
                <a:latin typeface="Georgia" panose="02040502050405020303" pitchFamily="18" charset="0"/>
              </a:rPr>
              <a:t>. </a:t>
            </a:r>
            <a:r>
              <a:rPr lang="ru-RU" b="1" i="1" dirty="0" smtClean="0">
                <a:latin typeface="Georgia" panose="02040502050405020303" pitchFamily="18" charset="0"/>
              </a:rPr>
              <a:t>Родился в 1923 году в г. </a:t>
            </a:r>
            <a:r>
              <a:rPr lang="ru-RU" b="1" i="1" dirty="0">
                <a:latin typeface="Georgia" panose="02040502050405020303" pitchFamily="18" charset="0"/>
              </a:rPr>
              <a:t>Калач Воронежской области. </a:t>
            </a:r>
            <a:endParaRPr lang="ru-RU" b="1" i="1" dirty="0" smtClean="0">
              <a:latin typeface="Georgia" panose="02040502050405020303" pitchFamily="18" charset="0"/>
            </a:endParaRPr>
          </a:p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Отец</a:t>
            </a:r>
            <a:r>
              <a:rPr lang="ru-RU" b="1" i="1" dirty="0">
                <a:latin typeface="Georgia" panose="02040502050405020303" pitchFamily="18" charset="0"/>
              </a:rPr>
              <a:t>: </a:t>
            </a:r>
            <a:r>
              <a:rPr lang="ru-RU" sz="1700" b="1" i="1" dirty="0">
                <a:latin typeface="Georgia" panose="02040502050405020303" pitchFamily="18" charset="0"/>
              </a:rPr>
              <a:t>Бессарабов Иван Николаевич</a:t>
            </a:r>
            <a:r>
              <a:rPr lang="ru-RU" b="1" i="1" dirty="0">
                <a:latin typeface="Georgia" panose="02040502050405020303" pitchFamily="18" charset="0"/>
              </a:rPr>
              <a:t>. Мать: </a:t>
            </a:r>
            <a:r>
              <a:rPr lang="ru-RU" sz="1700" b="1" i="1" dirty="0">
                <a:latin typeface="Georgia" panose="02040502050405020303" pitchFamily="18" charset="0"/>
              </a:rPr>
              <a:t>Бессарабова Марфа </a:t>
            </a:r>
            <a:r>
              <a:rPr lang="ru-RU" sz="1700" b="1" i="1" dirty="0" err="1">
                <a:latin typeface="Georgia" panose="02040502050405020303" pitchFamily="18" charset="0"/>
              </a:rPr>
              <a:t>Назаровна</a:t>
            </a:r>
            <a:r>
              <a:rPr lang="ru-RU" b="1" i="1" dirty="0"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Был </a:t>
            </a:r>
            <a:r>
              <a:rPr lang="ru-RU" b="1" i="1" dirty="0">
                <a:latin typeface="Georgia" panose="02040502050405020303" pitchFamily="18" charset="0"/>
              </a:rPr>
              <a:t>призван </a:t>
            </a:r>
            <a:r>
              <a:rPr lang="ru-RU" b="1" i="1" dirty="0" err="1" smtClean="0">
                <a:latin typeface="Georgia" panose="02040502050405020303" pitchFamily="18" charset="0"/>
              </a:rPr>
              <a:t>Калачеевским</a:t>
            </a:r>
            <a:r>
              <a:rPr lang="ru-RU" b="1" i="1" dirty="0" smtClean="0">
                <a:latin typeface="Georgia" panose="02040502050405020303" pitchFamily="18" charset="0"/>
              </a:rPr>
              <a:t> РВК </a:t>
            </a:r>
            <a:r>
              <a:rPr lang="ru-RU" b="1" i="1" dirty="0">
                <a:latin typeface="Georgia" panose="02040502050405020303" pitchFamily="18" charset="0"/>
              </a:rPr>
              <a:t>в </a:t>
            </a:r>
            <a:r>
              <a:rPr lang="ru-RU" b="1" i="1" dirty="0" err="1" smtClean="0">
                <a:latin typeface="Georgia" panose="02040502050405020303" pitchFamily="18" charset="0"/>
              </a:rPr>
              <a:t>Калачеевском</a:t>
            </a:r>
            <a:r>
              <a:rPr lang="ru-RU" b="1" i="1" dirty="0" smtClean="0">
                <a:latin typeface="Georgia" panose="02040502050405020303" pitchFamily="18" charset="0"/>
              </a:rPr>
              <a:t> районе Воронежской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0" y="858644"/>
            <a:ext cx="3819525" cy="384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14" y="4941168"/>
            <a:ext cx="8568952" cy="166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области и  служил в РККА с 20.05.1941 в звании лейтенанта в должности командира 846 артиллерийского полка 277 стрелковой дивизии 21 армии Сталинградского фронта.</a:t>
            </a:r>
          </a:p>
        </p:txBody>
      </p:sp>
    </p:spTree>
    <p:extLst>
      <p:ext uri="{BB962C8B-B14F-4D97-AF65-F5344CB8AC3E}">
        <p14:creationId xmlns:p14="http://schemas.microsoft.com/office/powerpoint/2010/main" val="150132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908720"/>
            <a:ext cx="8424936" cy="499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Василий Иванович </a:t>
            </a:r>
            <a:r>
              <a:rPr lang="ru-RU" b="1" i="1" dirty="0" smtClean="0">
                <a:latin typeface="Georgia" panose="02040502050405020303" pitchFamily="18" charset="0"/>
              </a:rPr>
              <a:t>03 июня 1942 </a:t>
            </a:r>
            <a:r>
              <a:rPr lang="ru-RU" b="1" i="1" dirty="0">
                <a:latin typeface="Georgia" panose="02040502050405020303" pitchFamily="18" charset="0"/>
              </a:rPr>
              <a:t>года в боях за город Серафимович Сталинградской области был контужен осколком снаряда с повреждением зрительного нерва. В результате попал в госпиталь.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После госпиталя 01.07.1942 г вернулся на фронт. В битве за г. Сталинград  01.01.1943 был ранен в левую ногу, которая была впоследствии ампутирована. Из-за этого Василий был признан негодным к строевой службе и уволен в запас. Была присвоена 2-я группа инвалидности.</a:t>
            </a:r>
          </a:p>
        </p:txBody>
      </p:sp>
    </p:spTree>
    <p:extLst>
      <p:ext uri="{BB962C8B-B14F-4D97-AF65-F5344CB8AC3E}">
        <p14:creationId xmlns:p14="http://schemas.microsoft.com/office/powerpoint/2010/main" val="2211120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9" y="1916832"/>
            <a:ext cx="8283015" cy="4078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25" y="-85237"/>
            <a:ext cx="8245960" cy="1115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За боевые подвиги во время боёв под Сталинградом </a:t>
            </a:r>
            <a:r>
              <a:rPr lang="ru-RU" b="1" i="1" dirty="0" smtClean="0">
                <a:latin typeface="Georgia" panose="02040502050405020303" pitchFamily="18" charset="0"/>
              </a:rPr>
              <a:t>он был </a:t>
            </a:r>
            <a:r>
              <a:rPr lang="ru-RU" b="1" i="1" dirty="0">
                <a:latin typeface="Georgia" panose="02040502050405020303" pitchFamily="18" charset="0"/>
              </a:rPr>
              <a:t>награждён Орденом Отечественной войны II степени.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131605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Georgia" panose="02040502050405020303" pitchFamily="18" charset="0"/>
              </a:rPr>
              <a:t>Информация с сайта Подвиг народа</a:t>
            </a:r>
            <a:endParaRPr lang="ru-RU" sz="24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6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441" y="-1145440"/>
            <a:ext cx="6858002" cy="9148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382" y="378389"/>
            <a:ext cx="8064896" cy="6101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        </a:t>
            </a:r>
            <a:r>
              <a:rPr lang="ru-RU" b="1" i="1" dirty="0" smtClean="0">
                <a:latin typeface="Georgia" panose="02040502050405020303" pitchFamily="18" charset="0"/>
              </a:rPr>
              <a:t>Великая Отечественная Война началась внезапно. Много мужчин и женщин ушло на фронт сражаться за свободу нашей Родины. Судьбы у всех были разные Кто-то получил награду,  кто-то нет, кто-то погиб в первые дни войны, кто-то пропал без вести. Но все они Герои, потому что помогли </a:t>
            </a:r>
            <a:r>
              <a:rPr lang="ru-RU" b="1" i="1" dirty="0">
                <a:latin typeface="Georgia" panose="02040502050405020303" pitchFamily="18" charset="0"/>
              </a:rPr>
              <a:t>приблизить долгожданную Победу в </a:t>
            </a:r>
            <a:r>
              <a:rPr lang="ru-RU" b="1" i="1" dirty="0" smtClean="0">
                <a:latin typeface="Georgia" panose="02040502050405020303" pitchFamily="18" charset="0"/>
              </a:rPr>
              <a:t>войне с захватчиками.</a:t>
            </a:r>
            <a:br>
              <a:rPr lang="ru-RU" b="1" i="1" dirty="0" smtClean="0">
                <a:latin typeface="Georgia" panose="02040502050405020303" pitchFamily="18" charset="0"/>
              </a:rPr>
            </a:br>
            <a:r>
              <a:rPr lang="ru-RU" b="1" i="1" dirty="0" smtClean="0">
                <a:latin typeface="Georgia" panose="02040502050405020303" pitchFamily="18" charset="0"/>
              </a:rPr>
              <a:t>          Я хочу рассказать о героях своей семьи. Часть материалов сохранилась в архиве семьи, что-то известно со слов родственников, а некоторую информацию пришлось искать в интернете</a:t>
            </a:r>
            <a:r>
              <a:rPr lang="ru-RU" b="1" i="1" dirty="0" smtClean="0">
                <a:latin typeface="Georgia" panose="02040502050405020303" pitchFamily="18" charset="0"/>
              </a:rPr>
              <a:t>.</a:t>
            </a:r>
            <a:endParaRPr lang="ru-RU" b="1" i="1" dirty="0"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4325" y="6300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43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25" y="-85237"/>
            <a:ext cx="824596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.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9" y="1772816"/>
            <a:ext cx="8404971" cy="4263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025" y="397555"/>
            <a:ext cx="8245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Georgia" panose="02040502050405020303" pitchFamily="18" charset="0"/>
              </a:rPr>
              <a:t>Описание </a:t>
            </a:r>
            <a:r>
              <a:rPr lang="ru-RU" sz="2400" dirty="0" smtClean="0">
                <a:latin typeface="Georgia" panose="02040502050405020303" pitchFamily="18" charset="0"/>
              </a:rPr>
              <a:t>подвига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latin typeface="Georgia" panose="02040502050405020303" pitchFamily="18" charset="0"/>
              </a:rPr>
              <a:t>(информация </a:t>
            </a:r>
            <a:r>
              <a:rPr lang="ru-RU" sz="2400" dirty="0">
                <a:latin typeface="Georgia" panose="02040502050405020303" pitchFamily="18" charset="0"/>
              </a:rPr>
              <a:t>с сайта Подвиг </a:t>
            </a:r>
            <a:r>
              <a:rPr lang="ru-RU" sz="2400" dirty="0" smtClean="0">
                <a:latin typeface="Georgia" panose="02040502050405020303" pitchFamily="18" charset="0"/>
              </a:rPr>
              <a:t>народа)</a:t>
            </a:r>
            <a:endParaRPr lang="ru-RU" sz="2400" dirty="0">
              <a:latin typeface="Georgia" panose="02040502050405020303" pitchFamily="18" charset="0"/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25" y="-85237"/>
            <a:ext cx="824596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.</a:t>
            </a:r>
            <a:endParaRPr lang="ru-RU" b="1" i="1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026" y="18162"/>
            <a:ext cx="8245959" cy="57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i="1" dirty="0" smtClean="0">
                <a:latin typeface="Georgia" panose="02040502050405020303" pitchFamily="18" charset="0"/>
              </a:rPr>
              <a:t>Информация </a:t>
            </a:r>
            <a:r>
              <a:rPr lang="ru-RU" sz="2400" i="1" dirty="0">
                <a:latin typeface="Georgia" panose="02040502050405020303" pitchFamily="18" charset="0"/>
              </a:rPr>
              <a:t>с сайта Подвиг </a:t>
            </a:r>
            <a:r>
              <a:rPr lang="ru-RU" sz="2400" i="1" dirty="0" smtClean="0">
                <a:latin typeface="Georgia" panose="02040502050405020303" pitchFamily="18" charset="0"/>
              </a:rPr>
              <a:t>народа</a:t>
            </a:r>
            <a:r>
              <a:rPr lang="ru-RU" i="1" dirty="0" smtClean="0"/>
              <a:t> 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8" y="1088320"/>
            <a:ext cx="3930524" cy="5553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54" y="1088321"/>
            <a:ext cx="4169431" cy="5553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597231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Georgia" panose="02040502050405020303" pitchFamily="18" charset="0"/>
              </a:rPr>
              <a:t>Приказ о награждении</a:t>
            </a:r>
            <a:endParaRPr lang="ru-RU" sz="2000" i="1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0936" y="583869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Georgia" panose="02040502050405020303" pitchFamily="18" charset="0"/>
              </a:rPr>
              <a:t>Наградной лист</a:t>
            </a:r>
            <a:endParaRPr lang="ru-RU" sz="20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59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025" y="-85237"/>
            <a:ext cx="8245960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.</a:t>
            </a:r>
            <a:endParaRPr lang="ru-RU" b="1" i="1" dirty="0"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3024" y="476007"/>
            <a:ext cx="84094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      После </a:t>
            </a:r>
            <a:r>
              <a:rPr lang="ru-RU" b="1" i="1" dirty="0">
                <a:latin typeface="Georgia" panose="02040502050405020303" pitchFamily="18" charset="0"/>
              </a:rPr>
              <a:t>войны </a:t>
            </a:r>
            <a:r>
              <a:rPr lang="ru-RU" b="1" i="1" dirty="0" smtClean="0">
                <a:latin typeface="Georgia" panose="02040502050405020303" pitchFamily="18" charset="0"/>
              </a:rPr>
              <a:t>Василий Иванович женился</a:t>
            </a:r>
            <a:r>
              <a:rPr lang="ru-RU" b="1" i="1" dirty="0">
                <a:latin typeface="Georgia" panose="02040502050405020303" pitchFamily="18" charset="0"/>
              </a:rPr>
              <a:t>. Жену звали Анна. Есть 2 дочери: Вера и Галина (в настоящее время связь с ними потеряна). Работал председателем народного контроля в </a:t>
            </a:r>
            <a:r>
              <a:rPr lang="ru-RU" b="1" i="1" dirty="0" smtClean="0">
                <a:latin typeface="Georgia" panose="02040502050405020303" pitchFamily="18" charset="0"/>
              </a:rPr>
              <a:t>  </a:t>
            </a:r>
            <a:r>
              <a:rPr lang="ru-RU" b="1" i="1" dirty="0" err="1" smtClean="0">
                <a:latin typeface="Georgia" panose="02040502050405020303" pitchFamily="18" charset="0"/>
              </a:rPr>
              <a:t>г.Калач</a:t>
            </a:r>
            <a:r>
              <a:rPr lang="ru-RU" b="1" i="1" dirty="0">
                <a:latin typeface="Georgia" panose="02040502050405020303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Умер в конце 80-х годов (примерно 1988-1989), похоронен в </a:t>
            </a:r>
            <a:r>
              <a:rPr lang="ru-RU" b="1" i="1" dirty="0" err="1" smtClean="0">
                <a:latin typeface="Georgia" panose="02040502050405020303" pitchFamily="18" charset="0"/>
              </a:rPr>
              <a:t>г.Калач</a:t>
            </a:r>
            <a:r>
              <a:rPr lang="ru-RU" b="1" i="1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773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40514" y="11663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Georgia" panose="02040502050405020303" pitchFamily="18" charset="0"/>
              </a:rPr>
              <a:t>Бессарабов   Александр   Иванович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908720"/>
            <a:ext cx="5688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Бессарабов Александр Иванович старший брат моего прадеда по папиной линии</a:t>
            </a:r>
            <a:r>
              <a:rPr lang="ru-RU" b="1" i="1" dirty="0">
                <a:latin typeface="Georgia" panose="02040502050405020303" pitchFamily="18" charset="0"/>
              </a:rPr>
              <a:t>. Родился 11 декабря 1916 года в городе Калач Воронежской области. 	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Отец: Бессарабов Иван Николаевич. Мать: Бессарабова Марфа </a:t>
            </a:r>
            <a:r>
              <a:rPr lang="ru-RU" b="1" i="1" dirty="0" err="1">
                <a:latin typeface="Georgia" panose="02040502050405020303" pitchFamily="18" charset="0"/>
              </a:rPr>
              <a:t>Назаровна</a:t>
            </a:r>
            <a:r>
              <a:rPr lang="ru-RU" b="1" i="1" dirty="0">
                <a:latin typeface="Georgia" panose="02040502050405020303" pitchFamily="18" charset="0"/>
              </a:rPr>
              <a:t>. </a:t>
            </a:r>
            <a:endParaRPr lang="ru-RU" b="1" i="1" dirty="0" smtClean="0">
              <a:latin typeface="Georgia" panose="02040502050405020303" pitchFamily="18" charset="0"/>
            </a:endParaRPr>
          </a:p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В </a:t>
            </a:r>
            <a:r>
              <a:rPr lang="ru-RU" b="1" i="1" dirty="0">
                <a:latin typeface="Georgia" panose="02040502050405020303" pitchFamily="18" charset="0"/>
              </a:rPr>
              <a:t>июне 1937 года был призван в ряды РККА </a:t>
            </a:r>
            <a:r>
              <a:rPr lang="ru-RU" b="1" i="1" dirty="0" err="1">
                <a:latin typeface="Georgia" panose="02040502050405020303" pitchFamily="18" charset="0"/>
              </a:rPr>
              <a:t>Калачеевским</a:t>
            </a:r>
            <a:r>
              <a:rPr lang="ru-RU" b="1" i="1" dirty="0">
                <a:latin typeface="Georgia" panose="02040502050405020303" pitchFamily="18" charset="0"/>
              </a:rPr>
              <a:t> РВК, где служил 2 года (1937-1939).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395536" y="6810"/>
            <a:ext cx="2580198" cy="67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9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221208"/>
            <a:ext cx="59046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latin typeface="Georgia" panose="02040502050405020303" pitchFamily="18" charset="0"/>
              </a:rPr>
              <a:t>  Из </a:t>
            </a:r>
            <a:r>
              <a:rPr lang="ru-RU" b="1" i="1" dirty="0">
                <a:latin typeface="Georgia" panose="02040502050405020303" pitchFamily="18" charset="0"/>
              </a:rPr>
              <a:t>воспоминаний родственников известно, что Александр потом участвовал в Советско-Финской войне, попал в Белоруссию, женился и у него родился сын. Связи с женой Александра и его сыном нет. Был рядовым красноармейцем</a:t>
            </a:r>
            <a:r>
              <a:rPr lang="ru-RU" b="1" i="1" dirty="0" smtClean="0"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С 1941 года связь с ним была потеряна. Из источников сайта ОБД Мемориал стало известно, что Бессарабов Александр Иванович 30 июня 1941 года попал в немецкий плен.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5" y="221208"/>
            <a:ext cx="249401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51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46439"/>
            <a:ext cx="86409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  </a:t>
            </a:r>
            <a:r>
              <a:rPr lang="ru-RU" b="1" i="1" dirty="0" smtClean="0">
                <a:latin typeface="Georgia" panose="02040502050405020303" pitchFamily="18" charset="0"/>
              </a:rPr>
              <a:t>    Место </a:t>
            </a:r>
            <a:r>
              <a:rPr lang="ru-RU" b="1" i="1" dirty="0">
                <a:latin typeface="Georgia" panose="02040502050405020303" pitchFamily="18" charset="0"/>
              </a:rPr>
              <a:t>пленения Барановичи (Брестская область, Белоруссия). Первоначально попал в лагерь для военнопленных рядового и сержантского состава </a:t>
            </a:r>
            <a:r>
              <a:rPr lang="ru-RU" b="1" i="1" dirty="0" err="1">
                <a:latin typeface="Georgia" panose="02040502050405020303" pitchFamily="18" charset="0"/>
              </a:rPr>
              <a:t>шталаг</a:t>
            </a:r>
            <a:r>
              <a:rPr lang="ru-RU" b="1" i="1" dirty="0">
                <a:latin typeface="Georgia" panose="02040502050405020303" pitchFamily="18" charset="0"/>
              </a:rPr>
              <a:t> 319, а 25.08.1943 был переведен в </a:t>
            </a:r>
            <a:r>
              <a:rPr lang="ru-RU" b="1" i="1" dirty="0" err="1">
                <a:latin typeface="Georgia" panose="02040502050405020303" pitchFamily="18" charset="0"/>
              </a:rPr>
              <a:t>шталаг</a:t>
            </a:r>
            <a:r>
              <a:rPr lang="ru-RU" b="1" i="1" dirty="0">
                <a:latin typeface="Georgia" panose="02040502050405020303" pitchFamily="18" charset="0"/>
              </a:rPr>
              <a:t> 307 (отправлен 25.08.1943 из </a:t>
            </a:r>
            <a:r>
              <a:rPr lang="ru-RU" b="1" i="1" dirty="0" err="1">
                <a:latin typeface="Georgia" panose="02040502050405020303" pitchFamily="18" charset="0"/>
              </a:rPr>
              <a:t>шталага</a:t>
            </a:r>
            <a:r>
              <a:rPr lang="ru-RU" b="1" i="1" dirty="0">
                <a:latin typeface="Georgia" panose="02040502050405020303" pitchFamily="18" charset="0"/>
              </a:rPr>
              <a:t> 319, прибыл 28.09.1943 в </a:t>
            </a:r>
            <a:r>
              <a:rPr lang="ru-RU" b="1" i="1" dirty="0" err="1">
                <a:latin typeface="Georgia" panose="02040502050405020303" pitchFamily="18" charset="0"/>
              </a:rPr>
              <a:t>шталаг</a:t>
            </a:r>
            <a:r>
              <a:rPr lang="ru-RU" b="1" i="1" dirty="0">
                <a:latin typeface="Georgia" panose="02040502050405020303" pitchFamily="18" charset="0"/>
              </a:rPr>
              <a:t> 307 ). Погиб при воздушном налёте 28.08.1944 года.  Первичное место захоронения - коммунальное кладбище </a:t>
            </a:r>
            <a:r>
              <a:rPr lang="ru-RU" b="1" i="1" dirty="0" err="1">
                <a:latin typeface="Georgia" panose="02040502050405020303" pitchFamily="18" charset="0"/>
              </a:rPr>
              <a:t>Репелен-Берль</a:t>
            </a:r>
            <a:r>
              <a:rPr lang="ru-RU" b="1" i="1" dirty="0">
                <a:latin typeface="Georgia" panose="02040502050405020303" pitchFamily="18" charset="0"/>
              </a:rPr>
              <a:t> в </a:t>
            </a:r>
            <a:r>
              <a:rPr lang="ru-RU" b="1" i="1" dirty="0" err="1">
                <a:latin typeface="Georgia" panose="02040502050405020303" pitchFamily="18" charset="0"/>
              </a:rPr>
              <a:t>Ломаннсхайде</a:t>
            </a:r>
            <a:r>
              <a:rPr lang="ru-RU" b="1" i="1" dirty="0">
                <a:latin typeface="Georgia" panose="02040502050405020303" pitchFamily="18" charset="0"/>
              </a:rPr>
              <a:t>. Могила 133-178.</a:t>
            </a:r>
          </a:p>
        </p:txBody>
      </p:sp>
    </p:spTree>
    <p:extLst>
      <p:ext uri="{BB962C8B-B14F-4D97-AF65-F5344CB8AC3E}">
        <p14:creationId xmlns:p14="http://schemas.microsoft.com/office/powerpoint/2010/main" val="1902713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19578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Georgia" panose="02040502050405020303" pitchFamily="18" charset="0"/>
              </a:rPr>
              <a:t>Карточка военнопленного (с сайта ОБД Мемориал</a:t>
            </a:r>
            <a:r>
              <a:rPr lang="ru-RU" b="1" i="1" dirty="0" smtClean="0">
                <a:latin typeface="Georgia" panose="02040502050405020303" pitchFamily="18" charset="0"/>
              </a:rPr>
              <a:t>)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2099"/>
            <a:ext cx="3855720" cy="5391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9271"/>
            <a:ext cx="3858768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7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19578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Georgia" panose="02040502050405020303" pitchFamily="18" charset="0"/>
              </a:rPr>
              <a:t>Информация с сайта ОБД </a:t>
            </a:r>
            <a:r>
              <a:rPr lang="ru-RU" sz="2400" i="1" dirty="0" smtClean="0">
                <a:latin typeface="Georgia" panose="02040502050405020303" pitchFamily="18" charset="0"/>
              </a:rPr>
              <a:t>Мемориал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064572" cy="5619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595173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Georgia" panose="02040502050405020303" pitchFamily="18" charset="0"/>
              </a:rPr>
              <a:t>Справка о потерях</a:t>
            </a:r>
            <a:endParaRPr lang="ru-RU" sz="2000" i="1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65884"/>
            <a:ext cx="3990793" cy="55927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9891" y="559730"/>
            <a:ext cx="275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latin typeface="Georgia" panose="02040502050405020303" pitchFamily="18" charset="0"/>
              </a:rPr>
              <a:t>Донесение о потерях</a:t>
            </a:r>
            <a:endParaRPr lang="ru-RU" sz="20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1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8"/>
            <a:ext cx="8682037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5604" y="2414083"/>
            <a:ext cx="7092785" cy="3371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</a:rPr>
              <a:t>        </a:t>
            </a:r>
            <a:r>
              <a:rPr lang="ru-RU" b="1" i="1" dirty="0" smtClean="0">
                <a:latin typeface="Georgia" panose="02040502050405020303" pitchFamily="18" charset="0"/>
              </a:rPr>
              <a:t>Мы должны гордится всеми людьми, которые прошли через ужасы войны и смогли победить. </a:t>
            </a:r>
            <a:br>
              <a:rPr lang="ru-RU" b="1" i="1" dirty="0" smtClean="0">
                <a:latin typeface="Georgia" panose="02040502050405020303" pitchFamily="18" charset="0"/>
              </a:rPr>
            </a:br>
            <a:r>
              <a:rPr lang="ru-RU" b="1" i="1" dirty="0" smtClean="0">
                <a:latin typeface="Georgia" panose="02040502050405020303" pitchFamily="18" charset="0"/>
              </a:rPr>
              <a:t>       Благодаря проекту «Найти и увековечить» я не  только узнала много новой информации о родственниках, которые воевали, но и с помощью родителей смогла внести её на сайты «Бессмертный полк» и «Дорога памяти». Теперь </a:t>
            </a:r>
            <a:r>
              <a:rPr lang="ru-RU" b="1" i="1" smtClean="0">
                <a:latin typeface="Georgia" panose="02040502050405020303" pitchFamily="18" charset="0"/>
              </a:rPr>
              <a:t>эта информация </a:t>
            </a:r>
            <a:r>
              <a:rPr lang="ru-RU" b="1" i="1" dirty="0" smtClean="0">
                <a:latin typeface="Georgia" panose="02040502050405020303" pitchFamily="18" charset="0"/>
              </a:rPr>
              <a:t>останется и для будущих поколений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1119" y="119675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Вечная   память   героям  и   низкий   поклон 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2" y="-1192697"/>
            <a:ext cx="6957392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260648"/>
            <a:ext cx="5588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Янченко Моисей Ефимович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468" r="2593"/>
          <a:stretch/>
        </p:blipFill>
        <p:spPr>
          <a:xfrm>
            <a:off x="439321" y="1059908"/>
            <a:ext cx="3411022" cy="5195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968" y="1172567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>
                <a:latin typeface="Georgia" panose="02040502050405020303" pitchFamily="18" charset="0"/>
              </a:rPr>
              <a:t> </a:t>
            </a:r>
            <a:r>
              <a:rPr lang="ru-RU" b="1" i="1" dirty="0" smtClean="0">
                <a:latin typeface="Georgia" panose="02040502050405020303" pitchFamily="18" charset="0"/>
              </a:rPr>
              <a:t>       Мой  прапрадедушка  со стороны папы </a:t>
            </a:r>
            <a:r>
              <a:rPr lang="ru-RU" b="1" i="1" dirty="0" smtClean="0">
                <a:latin typeface="Georgia" panose="02040502050405020303" pitchFamily="18" charset="0"/>
                <a:ea typeface="Calibri"/>
              </a:rPr>
              <a:t>родился </a:t>
            </a:r>
            <a:r>
              <a:rPr lang="ru-RU" b="1" i="1" dirty="0">
                <a:latin typeface="Georgia" panose="02040502050405020303" pitchFamily="18" charset="0"/>
                <a:ea typeface="Calibri"/>
              </a:rPr>
              <a:t>30.08.1898 в городе Калач </a:t>
            </a:r>
            <a:r>
              <a:rPr lang="ru-RU" b="1" i="1" dirty="0" err="1">
                <a:latin typeface="Georgia" panose="02040502050405020303" pitchFamily="18" charset="0"/>
                <a:ea typeface="Calibri"/>
              </a:rPr>
              <a:t>Калачеевского</a:t>
            </a:r>
            <a:r>
              <a:rPr lang="ru-RU" b="1" i="1" dirty="0">
                <a:latin typeface="Georgia" panose="02040502050405020303" pitchFamily="18" charset="0"/>
                <a:ea typeface="Calibri"/>
              </a:rPr>
              <a:t> района Воронежской области. С 8 лет маленький Моисей уже работал в пекарне, сначала </a:t>
            </a:r>
            <a:r>
              <a:rPr lang="ru-RU" b="1" i="1" dirty="0" smtClean="0">
                <a:latin typeface="Georgia" panose="02040502050405020303" pitchFamily="18" charset="0"/>
                <a:ea typeface="Calibri"/>
              </a:rPr>
              <a:t>помощником пекаря, </a:t>
            </a:r>
            <a:r>
              <a:rPr lang="ru-RU" b="1" i="1" dirty="0">
                <a:latin typeface="Georgia" panose="02040502050405020303" pitchFamily="18" charset="0"/>
                <a:ea typeface="Calibri"/>
              </a:rPr>
              <a:t>а потом мастером хлебопечения. 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21" y="725730"/>
            <a:ext cx="5147349" cy="584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20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91" y="2255552"/>
            <a:ext cx="6912768" cy="436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-171400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Мой  прапрадедушка  со стороны папы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  <a:ea typeface="Calibri"/>
              </a:rPr>
              <a:t>родился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  <a:ea typeface="Calibri"/>
              </a:rPr>
              <a:t>30 августа  1898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  <a:ea typeface="Calibri"/>
              </a:rPr>
              <a:t>в городе Калач </a:t>
            </a:r>
            <a:r>
              <a:rPr lang="ru-RU" b="1" i="1" dirty="0" err="1">
                <a:solidFill>
                  <a:prstClr val="black"/>
                </a:solidFill>
                <a:latin typeface="Georgia" panose="02040502050405020303" pitchFamily="18" charset="0"/>
                <a:ea typeface="Calibri"/>
              </a:rPr>
              <a:t>Калачеевского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  <a:ea typeface="Calibri"/>
              </a:rPr>
              <a:t> района Воронежской области. С 8 лет маленький Моисей уже работал в пекарне, сначала помощником пекаря, а потом мастером хлебопечения. </a:t>
            </a:r>
            <a:endParaRPr lang="ru-RU" b="1" i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59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002" y="44624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В период с 05.04.1918 по 12.12.1921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Моисей Ефимович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был призван к строевой службе и зачислен стрелком в Первый Воронежский советский стрелковый полк.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А только в 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1928 году окончил 1 класс начальной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школы.</a:t>
            </a:r>
            <a:endParaRPr lang="ru-RU" b="1" i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1" y="1942966"/>
            <a:ext cx="7078663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31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87849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    Когда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началась Великая Отечественная война, Янченко Моисей Ефимович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19.02.1942 был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призван на фронт Меловатским районным военным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комиссариатом.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Он служил в рядах Красной Армии в 18 отдельной стрелковой бригаде 1-го Московского стрелкового батальона 43 армии рядовым стрелком.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" r="1912"/>
          <a:stretch/>
        </p:blipFill>
        <p:spPr>
          <a:xfrm>
            <a:off x="1404089" y="2358465"/>
            <a:ext cx="6468600" cy="42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2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47652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     В апреле (9 апреля) 1942 года в битве около плацдарма «Красная Горка» Юхновского района Калужской области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прапрадед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был тяжело ранен в челюсть и отправлен на лечение в госпиталь. В госпитале он находился по 30 июня 1942 года, а после был уволен для долечивания. Однако, с 5 сентября 1942 года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прапрадед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был опять мобилизован и воевал уже до самого конца войны в отдельной дезинфекционной роте.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Демобилизован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27.08.1945 года.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t="2826" r="9747"/>
          <a:stretch/>
        </p:blipFill>
        <p:spPr>
          <a:xfrm>
            <a:off x="4872706" y="1227592"/>
            <a:ext cx="4089203" cy="52213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56176" y="476672"/>
            <a:ext cx="20874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latin typeface="Georgia" panose="02040502050405020303" pitchFamily="18" charset="0"/>
              </a:rPr>
              <a:t>Военный билет</a:t>
            </a:r>
          </a:p>
        </p:txBody>
      </p:sp>
    </p:spTree>
    <p:extLst>
      <p:ext uri="{BB962C8B-B14F-4D97-AF65-F5344CB8AC3E}">
        <p14:creationId xmlns:p14="http://schemas.microsoft.com/office/powerpoint/2010/main" val="134938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814" y="4505"/>
            <a:ext cx="89036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    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Поиски информации в интернете выдали противоречивые сведения о гибели моего прапрадеда в битве у «Красной горки». Однако он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остался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жив и вернулся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домой к жене Пелагее Петровне и двум дочерям Нине и Вале. </a:t>
            </a:r>
            <a:r>
              <a:rPr lang="ru-RU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Прапрадед </a:t>
            </a: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опять стал работать, сначала конюхом, а потом пекарем. Вышел на пенсию 04.11.1958 года. Умер Моисей Ефимович 23 октября 1971 года.   </a:t>
            </a:r>
          </a:p>
          <a:p>
            <a:pPr lvl="0">
              <a:lnSpc>
                <a:spcPct val="150000"/>
              </a:lnSpc>
            </a:pPr>
            <a:r>
              <a:rPr lang="ru-RU" b="1" i="1" dirty="0">
                <a:solidFill>
                  <a:prstClr val="black"/>
                </a:solidFill>
                <a:latin typeface="Georgia" panose="02040502050405020303" pitchFamily="18" charset="0"/>
              </a:rPr>
              <a:t>Похоронен в г. Калач.</a:t>
            </a:r>
          </a:p>
          <a:p>
            <a:pPr lvl="0">
              <a:lnSpc>
                <a:spcPct val="200000"/>
              </a:lnSpc>
            </a:pPr>
            <a:endParaRPr lang="ru-RU" b="1" i="1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/>
          <a:stretch/>
        </p:blipFill>
        <p:spPr>
          <a:xfrm>
            <a:off x="509583" y="3068960"/>
            <a:ext cx="8124825" cy="36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1" y="-1192698"/>
            <a:ext cx="6957392" cy="9144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5992" r="14023"/>
          <a:stretch/>
        </p:blipFill>
        <p:spPr>
          <a:xfrm>
            <a:off x="198730" y="908720"/>
            <a:ext cx="4285381" cy="54970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50440" y="260648"/>
            <a:ext cx="246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i="1" dirty="0">
                <a:solidFill>
                  <a:prstClr val="black"/>
                </a:solidFill>
                <a:latin typeface="Georgia" panose="02040502050405020303" pitchFamily="18" charset="0"/>
              </a:rPr>
              <a:t>Военный билет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22770"/>
            <a:ext cx="4237037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161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989</Words>
  <Application>Microsoft Office PowerPoint</Application>
  <PresentationFormat>Экран (4:3)</PresentationFormat>
  <Paragraphs>61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УФБП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Евгеньевна Бессарабова</dc:creator>
  <cp:lastModifiedBy>Татьяна Евгеньевна Бессарабова</cp:lastModifiedBy>
  <cp:revision>52</cp:revision>
  <dcterms:created xsi:type="dcterms:W3CDTF">2021-03-26T08:35:11Z</dcterms:created>
  <dcterms:modified xsi:type="dcterms:W3CDTF">2021-04-07T14:40:24Z</dcterms:modified>
</cp:coreProperties>
</file>