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1" r:id="rId9"/>
    <p:sldId id="264" r:id="rId10"/>
    <p:sldId id="266" r:id="rId11"/>
    <p:sldId id="267" r:id="rId12"/>
    <p:sldId id="268" r:id="rId13"/>
    <p:sldId id="270" r:id="rId14"/>
    <p:sldId id="269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85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myat-naroda.ru/warunit/196%20%D0%B3%D0%B2.%20%D0%B0%D0%BF/?static_hash=20ab633fc53d0fcf92996198f027400bv6" TargetMode="External"/><Relationship Id="rId7" Type="http://schemas.openxmlformats.org/officeDocument/2006/relationships/hyperlink" Target="https://pamyat-naroda.ru/warunit/%D0%A1%D1%82%D0%B0%D0%BB%D0%A4/?static_hash=20ab633fc53d0fcf92996198f027400bv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pamyat-naroda.ru/warunit/961%20%D0%BE%D1%82%D1%8D%D1%80/?static_hash=20ab633fc53d0fcf92996198f027400bv6" TargetMode="External"/><Relationship Id="rId5" Type="http://schemas.openxmlformats.org/officeDocument/2006/relationships/hyperlink" Target="https://pamyat-naroda.ru/warunit/2%20%D0%A3%D0%BA%D1%80%D0%A4/?static_hash=20ab633fc53d0fcf92996198f027400bv6" TargetMode="External"/><Relationship Id="rId4" Type="http://schemas.openxmlformats.org/officeDocument/2006/relationships/hyperlink" Target="https://pamyat-naroda.ru/warunit/89%20%D0%B3%D0%B2.%20%D1%81%D0%B4/?static_hash=20ab633fc53d0fcf92996198f027400bv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amyat-naroda.ru/warunit/13%20%D0%B3%D0%B2.%20%D1%81%D0%BA/?static_hash=20ab633fc53d0fcf92996198f027400bv6" TargetMode="External"/><Relationship Id="rId3" Type="http://schemas.openxmlformats.org/officeDocument/2006/relationships/hyperlink" Target="https://pamyat-naroda.ru/warunit/87%20%D0%B3%D0%B2.%20%D1%81%D0%B4/?static_hash=20ab633fc53d0fcf92996198f027400bv6" TargetMode="External"/><Relationship Id="rId7" Type="http://schemas.openxmlformats.org/officeDocument/2006/relationships/hyperlink" Target="https://pamyat-naroda.ru/warunit/262%20%D0%B3%D0%B2.%20%D1%81%D0%BF/?static_hash=20ab633fc53d0fcf92996198f027400bv6" TargetMode="External"/><Relationship Id="rId2" Type="http://schemas.openxmlformats.org/officeDocument/2006/relationships/hyperlink" Target="https://pamyat-naroda.ru/warunit/29%20%D0%B7%D1%81%D0%BF/?static_hash=20ab633fc53d0fcf92996198f027400bv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myat-naroda.ru/warunit/4%20%D0%A3%D0%BA%D1%80%D0%A4/?static_hash=20ab633fc53d0fcf92996198f027400bv6" TargetMode="External"/><Relationship Id="rId5" Type="http://schemas.openxmlformats.org/officeDocument/2006/relationships/hyperlink" Target="https://pamyat-naroda.ru/warunit/2%20%D0%B3%D0%B2.%20%D0%90/?static_hash=20ab633fc53d0fcf92996198f027400bv6" TargetMode="External"/><Relationship Id="rId4" Type="http://schemas.openxmlformats.org/officeDocument/2006/relationships/hyperlink" Target="https://pamyat-naroda.ru/warunit/9%20%D0%B0%D0%B7%D1%81%D0%BF/?static_hash=20ab633fc53d0fcf92996198f027400bv6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одной семьи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ВОВ в лицах</a:t>
            </a:r>
          </a:p>
          <a:p>
            <a:r>
              <a:rPr lang="ru-RU" b="1" dirty="0" smtClean="0"/>
              <a:t>Карловы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5533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7600" y="914400"/>
            <a:ext cx="10007600" cy="2095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2400" dirty="0" smtClean="0"/>
              <a:t>Пройден огромный боевой путь от Воронежа через Украину и Европу. Мелитопольская операция (прорыв). 2й удар на правобережной Украине, 3й удар разгром немецко-румынских войск, Карпатская наступательная операция и в конце 1944 года участвовал в разгроме немецко-венгерских войск на территории Венгрии.</a:t>
            </a:r>
            <a:endParaRPr lang="ru-RU" sz="2400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117600" y="3149120"/>
            <a:ext cx="9804399" cy="23880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None/>
            </a:pPr>
            <a:r>
              <a:rPr lang="ru-RU" b="1" dirty="0" smtClean="0"/>
              <a:t>Получены значимые награды</a:t>
            </a:r>
            <a:endParaRPr lang="ru-RU" dirty="0" smtClean="0"/>
          </a:p>
          <a:p>
            <a:pPr fontAlgn="t"/>
            <a:r>
              <a:rPr lang="ru-RU" dirty="0" smtClean="0"/>
              <a:t>Орден Отечественной войны I степени</a:t>
            </a:r>
          </a:p>
          <a:p>
            <a:pPr fontAlgn="t"/>
            <a:r>
              <a:rPr lang="ru-RU" dirty="0" smtClean="0"/>
              <a:t>Орден Красного Знамени</a:t>
            </a:r>
          </a:p>
          <a:p>
            <a:pPr fontAlgn="t"/>
            <a:r>
              <a:rPr lang="ru-RU" dirty="0" smtClean="0"/>
              <a:t>Медаль «За победу над Германией в Великой Отечественной войне 1941–1945 гг.»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70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912812" y="968375"/>
            <a:ext cx="2771775" cy="451485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4169727" y="968375"/>
            <a:ext cx="3115945" cy="4476115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/>
          <a:stretch>
            <a:fillRect/>
          </a:stretch>
        </p:blipFill>
        <p:spPr>
          <a:xfrm>
            <a:off x="7608570" y="968375"/>
            <a:ext cx="318643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67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700087" y="935037"/>
            <a:ext cx="5675313" cy="2532063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700087" y="3827144"/>
            <a:ext cx="5940425" cy="2040255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4"/>
          <a:stretch>
            <a:fillRect/>
          </a:stretch>
        </p:blipFill>
        <p:spPr>
          <a:xfrm>
            <a:off x="6083300" y="1828800"/>
            <a:ext cx="5421312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1000" y="935037"/>
            <a:ext cx="463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Выписки из архивных документов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00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8500" y="749300"/>
            <a:ext cx="10769600" cy="535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23.08.1943 </a:t>
            </a:r>
            <a:r>
              <a:rPr lang="ru-RU" sz="1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красноармеец </a:t>
            </a: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Карлов </a:t>
            </a:r>
            <a:r>
              <a:rPr lang="ru-RU" sz="1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К. </a:t>
            </a: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Ефимович был выброшен самолетом в тыл противника во главе разведывательно-диверсионной группы. Группа поставленную задачу выполнила и без потерь присоединилась к наступающим войскам Красной Армии 10.09.1943 в районе Волноваха.</a:t>
            </a:r>
          </a:p>
          <a:p>
            <a:pPr indent="270510" algn="just"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 и 28 августа последовательным минированием железнодорожного полотна в 12 местах в районе Люксембург-Розовка вывела из строя ж</a:t>
            </a:r>
            <a:r>
              <a:rPr lang="ru-RU" sz="1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дорогу Волноваха - </a:t>
            </a:r>
            <a:r>
              <a:rPr lang="ru-RU" sz="17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Б.Токмак</a:t>
            </a:r>
            <a:r>
              <a:rPr lang="ru-RU" sz="1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тем приостановила движение поездов на трое суток.</a:t>
            </a:r>
          </a:p>
          <a:p>
            <a:pPr indent="270510" algn="just"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Нападением на отдельные машины, обозы, группы, солдат и минированием грунтовых дорог группа создала панику у противника в районе Люксембург, движение ночью по дорогам прекратилось, движение днем производилось под сильной охраной немецких солдат и полицейских.</a:t>
            </a:r>
          </a:p>
          <a:p>
            <a:pPr indent="270510" algn="just"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выходе из тыла противника группа сообщила передовым частям ценные сведения об отступающем противнике и казацких частях-изменниках.</a:t>
            </a:r>
          </a:p>
          <a:p>
            <a:pPr indent="270510" algn="just"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боях за освобождение Советской Литвы, тов. Карлов проявил исключительную смелость и отвагу, показал образцы боевой выучки и стойкости. В бою за населённый пункт </a:t>
            </a:r>
            <a:r>
              <a:rPr lang="ru-RU" sz="17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Недербос</a:t>
            </a: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ru-RU" sz="1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27.07.1944 </a:t>
            </a: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года немцы пошли в контратаку. Тов. Карлов личным примером поднял взвод в атаку и с криками «ура» взвод ворвался в траншеи противника. В рукопашной схватке, гранатами и огнем автомата, тов. Карлов уничтожил 6 немцев, 3-х немецких солдат взял в плен. При этом были захвачены трофеи: 1 ст. пулемет, 2 автомата, 4 винтовки противника.</a:t>
            </a:r>
          </a:p>
          <a:p>
            <a:pPr indent="270510" algn="just">
              <a:lnSpc>
                <a:spcPct val="107000"/>
              </a:lnSpc>
              <a:spcAft>
                <a:spcPts val="800"/>
              </a:spcAft>
            </a:pP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Смелыми действиями тов. Карлов обеспечил успех роты в выполнении боевой задачи. </a:t>
            </a:r>
            <a:r>
              <a:rPr lang="ru-RU" sz="1700" dirty="0">
                <a:solidFill>
                  <a:srgbClr val="232D4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7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539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7583805" y="812800"/>
            <a:ext cx="3729990" cy="525780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992505" y="2752130"/>
            <a:ext cx="2030095" cy="27723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3605" y="812800"/>
            <a:ext cx="6680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3600" b="1" u="sng" dirty="0"/>
              <a:t>Карлов Федор Ефимович</a:t>
            </a:r>
            <a:endParaRPr lang="ru-RU" sz="3600" u="sng" dirty="0"/>
          </a:p>
          <a:p>
            <a:pPr fontAlgn="base"/>
            <a:r>
              <a:rPr lang="ru-RU" b="1" dirty="0"/>
              <a:t>Год рождения:</a:t>
            </a:r>
            <a:r>
              <a:rPr lang="ru-RU" dirty="0"/>
              <a:t> 26.02.1916</a:t>
            </a:r>
          </a:p>
          <a:p>
            <a:pPr fontAlgn="base"/>
            <a:r>
              <a:rPr lang="ru-RU" sz="3200" b="1" dirty="0"/>
              <a:t>Умер в </a:t>
            </a:r>
            <a:r>
              <a:rPr lang="ru-RU" sz="3200" b="1" dirty="0" smtClean="0"/>
              <a:t>плену</a:t>
            </a:r>
            <a:endParaRPr lang="ru-RU" sz="3200" dirty="0"/>
          </a:p>
        </p:txBody>
      </p:sp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3136900" y="2358886"/>
            <a:ext cx="4332605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31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7327899" y="774700"/>
            <a:ext cx="3810001" cy="538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3605" y="812800"/>
            <a:ext cx="587819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3600" b="1" u="sng" dirty="0"/>
              <a:t>Карлов </a:t>
            </a:r>
            <a:r>
              <a:rPr lang="ru-RU" sz="3600" b="1" u="sng" dirty="0" smtClean="0"/>
              <a:t>Петр </a:t>
            </a:r>
            <a:r>
              <a:rPr lang="ru-RU" sz="3600" b="1" u="sng" dirty="0"/>
              <a:t>Ефимович</a:t>
            </a:r>
            <a:endParaRPr lang="ru-RU" sz="3600" u="sng" dirty="0"/>
          </a:p>
          <a:p>
            <a:pPr fontAlgn="base"/>
            <a:r>
              <a:rPr lang="ru-RU" b="1" dirty="0"/>
              <a:t>Год рождения:</a:t>
            </a:r>
            <a:r>
              <a:rPr lang="ru-RU" dirty="0"/>
              <a:t> </a:t>
            </a:r>
            <a:r>
              <a:rPr lang="ru-RU" dirty="0" smtClean="0"/>
              <a:t>_._.1920</a:t>
            </a:r>
            <a:endParaRPr lang="ru-RU" dirty="0"/>
          </a:p>
          <a:p>
            <a:pPr fontAlgn="base"/>
            <a:r>
              <a:rPr lang="ru-RU" sz="3200" b="1" dirty="0"/>
              <a:t>Умер в </a:t>
            </a:r>
            <a:r>
              <a:rPr lang="ru-RU" sz="3200" b="1" dirty="0" smtClean="0"/>
              <a:t>плену 20.10.1941 г.</a:t>
            </a:r>
            <a:endParaRPr lang="ru-RU" sz="2400" b="1" dirty="0"/>
          </a:p>
          <a:p>
            <a:pPr fontAlgn="base"/>
            <a:r>
              <a:rPr lang="ru-RU" sz="2400" dirty="0" smtClean="0"/>
              <a:t>Это был самый младший из сыновей. </a:t>
            </a:r>
          </a:p>
          <a:p>
            <a:pPr fontAlgn="base"/>
            <a:r>
              <a:rPr lang="ru-RU" sz="2400" dirty="0" smtClean="0"/>
              <a:t>Умер в возрасте 21 года.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09967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5805" y="706636"/>
            <a:ext cx="10767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400" dirty="0" smtClean="0"/>
              <a:t>Сложно передать сколько таких семей было в России. Сколько молодых жизней унесла война, сколько семей было потерянно навсегда, сколько матерей и жен не дождались своих родных с той страшной войны. </a:t>
            </a:r>
          </a:p>
          <a:p>
            <a:pPr algn="just" fontAlgn="base"/>
            <a:r>
              <a:rPr lang="ru-RU" sz="2400" dirty="0" smtClean="0"/>
              <a:t>В наших силах помнить, чтобы не повторялись такие трагедии на планете Земля</a:t>
            </a:r>
            <a:r>
              <a:rPr lang="ru-RU" sz="2400" dirty="0" smtClean="0"/>
              <a:t>.</a:t>
            </a:r>
          </a:p>
          <a:p>
            <a:pPr algn="just" fontAlgn="base"/>
            <a:r>
              <a:rPr lang="ru-RU" sz="2400" dirty="0" smtClean="0"/>
              <a:t>В одной нашей семье список прошедших войну велик.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6509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119" y="716692"/>
            <a:ext cx="10130479" cy="1569307"/>
          </a:xfrm>
        </p:spPr>
        <p:txBody>
          <a:bodyPr>
            <a:normAutofit/>
          </a:bodyPr>
          <a:lstStyle/>
          <a:p>
            <a:pPr algn="l"/>
            <a:r>
              <a:rPr lang="ru-RU" sz="3600" b="1" u="sng" dirty="0" smtClean="0"/>
              <a:t>Карлова Аграфена Никитична </a:t>
            </a:r>
            <a:r>
              <a:rPr lang="ru-RU" sz="3600" b="1" dirty="0" smtClean="0"/>
              <a:t> 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400" b="1" dirty="0" smtClean="0"/>
              <a:t>проводила </a:t>
            </a:r>
            <a:r>
              <a:rPr lang="ru-RU" sz="2400" b="1" dirty="0"/>
              <a:t>на фронт пятерых сыновей. </a:t>
            </a:r>
            <a:r>
              <a:rPr lang="ru-RU" sz="2400" b="1" dirty="0" smtClean="0"/>
              <a:t>С этой страшной войны она встретила только одного сына...</a:t>
            </a:r>
            <a:endParaRPr lang="ru-RU" sz="24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569819"/>
            <a:ext cx="5712156" cy="3317875"/>
          </a:xfrm>
          <a:prstGeom prst="rect">
            <a:avLst/>
          </a:prstGeom>
        </p:spPr>
      </p:pic>
      <p:pic>
        <p:nvPicPr>
          <p:cNvPr id="5" name="Рисунок 4" descr="img03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64608" y="2569819"/>
            <a:ext cx="2079625" cy="326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5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1447800"/>
            <a:ext cx="6241816" cy="1371600"/>
          </a:xfrm>
        </p:spPr>
        <p:txBody>
          <a:bodyPr>
            <a:normAutofit/>
          </a:bodyPr>
          <a:lstStyle/>
          <a:p>
            <a:pPr fontAlgn="t">
              <a:spcBef>
                <a:spcPts val="0"/>
              </a:spcBef>
            </a:pPr>
            <a:r>
              <a:rPr lang="ru-RU" sz="3600" b="1" u="sng" dirty="0" smtClean="0"/>
              <a:t>Карлов Захар Ефимович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185" r="718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1295399" y="2540000"/>
            <a:ext cx="6146802" cy="28829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200" b="1" dirty="0"/>
              <a:t>Дата рождения</a:t>
            </a:r>
            <a:r>
              <a:rPr lang="ru-RU" sz="2200" dirty="0"/>
              <a:t>__.__.1900 </a:t>
            </a:r>
            <a:br>
              <a:rPr lang="ru-RU" sz="2200" dirty="0"/>
            </a:br>
            <a:r>
              <a:rPr lang="ru-RU" sz="2200" b="1" dirty="0"/>
              <a:t>Место призыва </a:t>
            </a:r>
            <a:r>
              <a:rPr lang="ru-RU" sz="2200" dirty="0"/>
              <a:t>Воронежский ГВК, Воронежская обл., г. Воронеж </a:t>
            </a:r>
            <a:br>
              <a:rPr lang="ru-RU" sz="2200" dirty="0"/>
            </a:br>
            <a:r>
              <a:rPr lang="ru-RU" sz="2200" b="1" dirty="0"/>
              <a:t>Воинское звание </a:t>
            </a:r>
            <a:r>
              <a:rPr lang="ru-RU" sz="2200" dirty="0" err="1"/>
              <a:t>гв</a:t>
            </a:r>
            <a:r>
              <a:rPr lang="ru-RU" sz="2200" dirty="0"/>
              <a:t>. рядовой; </a:t>
            </a:r>
            <a:r>
              <a:rPr lang="ru-RU" sz="2200" dirty="0" err="1"/>
              <a:t>гв</a:t>
            </a:r>
            <a:r>
              <a:rPr lang="ru-RU" sz="2200" dirty="0"/>
              <a:t>. красноармеец; красноармеец </a:t>
            </a:r>
            <a:br>
              <a:rPr lang="ru-RU" sz="2200" dirty="0"/>
            </a:br>
            <a:r>
              <a:rPr lang="ru-RU" sz="2200" b="1" dirty="0"/>
              <a:t>Воинская часть </a:t>
            </a:r>
            <a:r>
              <a:rPr lang="ru-RU" sz="2200" dirty="0"/>
              <a:t>196 </a:t>
            </a:r>
            <a:r>
              <a:rPr lang="ru-RU" sz="2200" dirty="0" err="1"/>
              <a:t>гв</a:t>
            </a:r>
            <a:r>
              <a:rPr lang="ru-RU" sz="2200" dirty="0"/>
              <a:t>. ап 89 </a:t>
            </a:r>
            <a:r>
              <a:rPr lang="ru-RU" sz="2200" dirty="0" err="1"/>
              <a:t>гв</a:t>
            </a:r>
            <a:r>
              <a:rPr lang="ru-RU" sz="2200" dirty="0"/>
              <a:t>. </a:t>
            </a:r>
            <a:r>
              <a:rPr lang="ru-RU" sz="2200" dirty="0" err="1"/>
              <a:t>сд</a:t>
            </a:r>
            <a:r>
              <a:rPr lang="ru-RU" sz="2200" dirty="0"/>
              <a:t> 2 </a:t>
            </a:r>
            <a:r>
              <a:rPr lang="ru-RU" sz="2200" dirty="0" err="1"/>
              <a:t>УкрФ</a:t>
            </a:r>
            <a:r>
              <a:rPr lang="ru-RU" sz="2200" dirty="0"/>
              <a:t> (</a:t>
            </a:r>
            <a:r>
              <a:rPr lang="ru-RU" sz="2200" u="sng" dirty="0">
                <a:hlinkClick r:id="rId3"/>
              </a:rPr>
              <a:t>196 </a:t>
            </a:r>
            <a:r>
              <a:rPr lang="ru-RU" sz="2200" u="sng" dirty="0" err="1">
                <a:hlinkClick r:id="rId3"/>
              </a:rPr>
              <a:t>гв</a:t>
            </a:r>
            <a:r>
              <a:rPr lang="ru-RU" sz="2200" u="sng" dirty="0">
                <a:hlinkClick r:id="rId3"/>
              </a:rPr>
              <a:t>. ап</a:t>
            </a:r>
            <a:r>
              <a:rPr lang="ru-RU" sz="2200" dirty="0"/>
              <a:t>, </a:t>
            </a:r>
            <a:r>
              <a:rPr lang="ru-RU" sz="2200" u="sng" dirty="0">
                <a:hlinkClick r:id="rId4"/>
              </a:rPr>
              <a:t>89 </a:t>
            </a:r>
            <a:r>
              <a:rPr lang="ru-RU" sz="2200" u="sng" dirty="0" err="1">
                <a:hlinkClick r:id="rId4"/>
              </a:rPr>
              <a:t>гв</a:t>
            </a:r>
            <a:r>
              <a:rPr lang="ru-RU" sz="2200" u="sng" dirty="0">
                <a:hlinkClick r:id="rId4"/>
              </a:rPr>
              <a:t>. </a:t>
            </a:r>
            <a:r>
              <a:rPr lang="ru-RU" sz="2200" u="sng" dirty="0" err="1">
                <a:hlinkClick r:id="rId4"/>
              </a:rPr>
              <a:t>сд</a:t>
            </a:r>
            <a:r>
              <a:rPr lang="ru-RU" sz="2200" dirty="0"/>
              <a:t>, </a:t>
            </a:r>
            <a:r>
              <a:rPr lang="ru-RU" sz="2200" u="sng" dirty="0">
                <a:hlinkClick r:id="rId5"/>
              </a:rPr>
              <a:t>2 </a:t>
            </a:r>
            <a:r>
              <a:rPr lang="ru-RU" sz="2200" u="sng" dirty="0" err="1">
                <a:hlinkClick r:id="rId5"/>
              </a:rPr>
              <a:t>УкрФ</a:t>
            </a:r>
            <a:r>
              <a:rPr lang="ru-RU" sz="2200" dirty="0"/>
              <a:t>); </a:t>
            </a:r>
            <a:r>
              <a:rPr lang="ru-RU" sz="2200" dirty="0" err="1"/>
              <a:t>СталФ</a:t>
            </a:r>
            <a:r>
              <a:rPr lang="ru-RU" sz="2200" dirty="0"/>
              <a:t> 961 </a:t>
            </a:r>
            <a:r>
              <a:rPr lang="ru-RU" sz="2200" dirty="0" err="1"/>
              <a:t>отэр</a:t>
            </a:r>
            <a:r>
              <a:rPr lang="ru-RU" sz="2200" dirty="0"/>
              <a:t> (</a:t>
            </a:r>
            <a:r>
              <a:rPr lang="ru-RU" sz="2200" u="sng" dirty="0">
                <a:hlinkClick r:id="rId6"/>
              </a:rPr>
              <a:t>961 </a:t>
            </a:r>
            <a:r>
              <a:rPr lang="ru-RU" sz="2200" u="sng" dirty="0" err="1">
                <a:hlinkClick r:id="rId6"/>
              </a:rPr>
              <a:t>отэр</a:t>
            </a:r>
            <a:r>
              <a:rPr lang="ru-RU" sz="2200" dirty="0"/>
              <a:t>, </a:t>
            </a:r>
            <a:r>
              <a:rPr lang="ru-RU" sz="2200" u="sng" dirty="0" err="1">
                <a:hlinkClick r:id="rId7"/>
              </a:rPr>
              <a:t>СталФ</a:t>
            </a:r>
            <a:r>
              <a:rPr lang="ru-RU" sz="2200" dirty="0"/>
              <a:t>)</a:t>
            </a:r>
            <a:br>
              <a:rPr lang="ru-RU" sz="2200" dirty="0"/>
            </a:br>
            <a:r>
              <a:rPr lang="ru-RU" sz="2200" b="1" dirty="0"/>
              <a:t>Наименование награды </a:t>
            </a:r>
            <a:r>
              <a:rPr lang="ru-RU" sz="2200" dirty="0"/>
              <a:t>Медаль «За боевые заслуги»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3800" b="1" dirty="0"/>
              <a:t>Умер от ран. </a:t>
            </a:r>
            <a:endParaRPr lang="ru-RU" sz="3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5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962400" y="772477"/>
            <a:ext cx="7339012" cy="853123"/>
          </a:xfrm>
          <a:prstGeom prst="rect">
            <a:avLst/>
          </a:prstGeom>
        </p:spPr>
      </p:pic>
      <p:sp>
        <p:nvSpPr>
          <p:cNvPr id="3" name="Текст 12"/>
          <p:cNvSpPr txBox="1">
            <a:spLocks/>
          </p:cNvSpPr>
          <p:nvPr/>
        </p:nvSpPr>
        <p:spPr>
          <a:xfrm>
            <a:off x="1384299" y="1155700"/>
            <a:ext cx="1727201" cy="4699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ПОДВИГ</a:t>
            </a:r>
            <a:endParaRPr lang="ru-RU" b="1" dirty="0"/>
          </a:p>
        </p:txBody>
      </p:sp>
      <p:sp>
        <p:nvSpPr>
          <p:cNvPr id="4" name="Текст 12"/>
          <p:cNvSpPr txBox="1">
            <a:spLocks/>
          </p:cNvSpPr>
          <p:nvPr/>
        </p:nvSpPr>
        <p:spPr>
          <a:xfrm>
            <a:off x="1231899" y="2095500"/>
            <a:ext cx="6540501" cy="3530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 районе с. Ново-Васильевка 6.01.44 г. подвергся внезапному нападению 4 вражеских автоматчиков. Карлов убил двоих автоматчиков, остальные два скрылись. Тогда же везя секретные документы дивизиона попал под сильный артиллерийский обстрел из танков противника, </a:t>
            </a:r>
            <a:r>
              <a:rPr lang="ru-RU" dirty="0" smtClean="0"/>
              <a:t>но </a:t>
            </a:r>
            <a:r>
              <a:rPr lang="ru-RU" dirty="0"/>
              <a:t>Карлов вывез документы в безопасное место.</a:t>
            </a:r>
          </a:p>
          <a:p>
            <a:r>
              <a:rPr lang="ru-RU" dirty="0"/>
              <a:t>13.01.44 г. западнее леса у с. Ново-Михайловки, во время массированной бомбёжки и артиллерийского обстрела противником, </a:t>
            </a:r>
            <a:r>
              <a:rPr lang="ru-RU" dirty="0" smtClean="0"/>
              <a:t>также вывез </a:t>
            </a:r>
            <a:r>
              <a:rPr lang="ru-RU" dirty="0"/>
              <a:t>в безопасное место секретные документы.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8539480" y="1714500"/>
            <a:ext cx="2661920" cy="439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6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1" y="914400"/>
            <a:ext cx="5054600" cy="5029200"/>
          </a:xfrm>
          <a:prstGeom prst="rect">
            <a:avLst/>
          </a:prstGeom>
        </p:spPr>
      </p:pic>
      <p:sp>
        <p:nvSpPr>
          <p:cNvPr id="8" name="Текст 12"/>
          <p:cNvSpPr txBox="1">
            <a:spLocks/>
          </p:cNvSpPr>
          <p:nvPr/>
        </p:nvSpPr>
        <p:spPr>
          <a:xfrm>
            <a:off x="6476999" y="1555750"/>
            <a:ext cx="4749801" cy="451485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Прошел путь до Сталинграда. В тяжелых боях под Сталинградом попал в окружение. Двое суток лежал закопавшись в снег. Вышел из окружения. Простуженный попал в госпиталь, где умер от ран и абсцесса легких.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82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/>
              <a:t>Карлов Митрофан </a:t>
            </a:r>
            <a:r>
              <a:rPr lang="ru-RU" sz="3600" b="1" u="sng" dirty="0" smtClean="0"/>
              <a:t>Ефимович</a:t>
            </a:r>
            <a:endParaRPr lang="ru-RU" sz="3600" u="sng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2" y="2547620"/>
            <a:ext cx="3911598" cy="348488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Дата рождения/Возраст</a:t>
            </a:r>
            <a:r>
              <a:rPr lang="ru-RU" dirty="0"/>
              <a:t> __.__.1910</a:t>
            </a:r>
          </a:p>
          <a:p>
            <a:r>
              <a:rPr lang="ru-RU" b="1" dirty="0"/>
              <a:t>Дата и место призыва</a:t>
            </a:r>
            <a:r>
              <a:rPr lang="ru-RU" dirty="0"/>
              <a:t> __.__.1941 Семилукский РВК, Воронежская обл., Семилукский р-н</a:t>
            </a:r>
          </a:p>
          <a:p>
            <a:r>
              <a:rPr lang="ru-RU" b="1" dirty="0"/>
              <a:t>Воинское звание</a:t>
            </a:r>
            <a:r>
              <a:rPr lang="ru-RU" dirty="0"/>
              <a:t> рядовой</a:t>
            </a:r>
          </a:p>
          <a:p>
            <a:r>
              <a:rPr lang="ru-RU" b="1" dirty="0"/>
              <a:t>Причина выбытия</a:t>
            </a:r>
            <a:r>
              <a:rPr lang="ru-RU" dirty="0"/>
              <a:t> пропал без вести</a:t>
            </a:r>
          </a:p>
          <a:p>
            <a:r>
              <a:rPr lang="ru-RU" b="1" dirty="0"/>
              <a:t>Дата выбытия</a:t>
            </a:r>
            <a:r>
              <a:rPr lang="ru-RU" dirty="0"/>
              <a:t> __.03.1943</a:t>
            </a:r>
          </a:p>
          <a:p>
            <a:r>
              <a:rPr lang="ru-RU" b="1" dirty="0"/>
              <a:t>Название источника донесения</a:t>
            </a:r>
            <a:r>
              <a:rPr lang="ru-RU" dirty="0"/>
              <a:t> ЦАМО</a:t>
            </a:r>
          </a:p>
          <a:p>
            <a:r>
              <a:rPr lang="ru-RU" b="1" dirty="0"/>
              <a:t>Номер фонда источника информации</a:t>
            </a:r>
            <a:r>
              <a:rPr lang="ru-RU" dirty="0"/>
              <a:t> 58</a:t>
            </a:r>
          </a:p>
          <a:p>
            <a:r>
              <a:rPr lang="ru-RU" b="1" dirty="0"/>
              <a:t>Номер описи источника информации</a:t>
            </a:r>
            <a:r>
              <a:rPr lang="ru-RU" dirty="0"/>
              <a:t> 977520</a:t>
            </a:r>
          </a:p>
          <a:p>
            <a:r>
              <a:rPr lang="ru-RU" b="1" dirty="0"/>
              <a:t>Номер дела источника информации</a:t>
            </a:r>
            <a:r>
              <a:rPr lang="ru-RU" dirty="0"/>
              <a:t> </a:t>
            </a:r>
            <a:r>
              <a:rPr lang="ru-RU" dirty="0" smtClean="0"/>
              <a:t>485</a:t>
            </a: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6870702" y="2794000"/>
            <a:ext cx="3835398" cy="2374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Прошел долгий военный путь. В 1943 году в тяжелых боях пропал без вести.</a:t>
            </a:r>
          </a:p>
          <a:p>
            <a:pPr marL="0" indent="0">
              <a:buNone/>
            </a:pPr>
            <a:r>
              <a:rPr lang="ru-RU" sz="3200" b="1" dirty="0" smtClean="0"/>
              <a:t>Пропал без вести</a:t>
            </a:r>
            <a:r>
              <a:rPr lang="ru-RU" sz="3200" dirty="0" smtClean="0"/>
              <a:t>.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592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3600" b="1" u="sng" dirty="0"/>
              <a:t>Карлов Константин Ефимович</a:t>
            </a:r>
            <a:endParaRPr lang="ru-RU" sz="36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ru-RU" b="1" dirty="0"/>
              <a:t>Год рождения:</a:t>
            </a:r>
            <a:r>
              <a:rPr lang="ru-RU" dirty="0"/>
              <a:t> __.__.1914</a:t>
            </a:r>
          </a:p>
          <a:p>
            <a:pPr fontAlgn="t"/>
            <a:r>
              <a:rPr lang="ru-RU" b="1" dirty="0"/>
              <a:t>Дата рождения</a:t>
            </a:r>
            <a:r>
              <a:rPr lang="ru-RU" dirty="0"/>
              <a:t>__.__.1914; </a:t>
            </a:r>
            <a:r>
              <a:rPr lang="ru-RU" dirty="0" smtClean="0"/>
              <a:t>02.03.1914</a:t>
            </a:r>
            <a:r>
              <a:rPr lang="ru-RU" dirty="0"/>
              <a:t> </a:t>
            </a:r>
          </a:p>
          <a:p>
            <a:pPr fontAlgn="t"/>
            <a:r>
              <a:rPr lang="ru-RU" b="1" dirty="0"/>
              <a:t>Место рождения </a:t>
            </a:r>
            <a:r>
              <a:rPr lang="ru-RU" dirty="0"/>
              <a:t>Воронежская обл., </a:t>
            </a:r>
            <a:r>
              <a:rPr lang="ru-RU" dirty="0" err="1"/>
              <a:t>Землянский</a:t>
            </a:r>
            <a:r>
              <a:rPr lang="ru-RU" dirty="0"/>
              <a:t> р-н, с. </a:t>
            </a:r>
            <a:r>
              <a:rPr lang="ru-RU" dirty="0" err="1"/>
              <a:t>Каверино</a:t>
            </a:r>
            <a:r>
              <a:rPr lang="ru-RU" dirty="0"/>
              <a:t>; Воронежская обл., </a:t>
            </a:r>
            <a:r>
              <a:rPr lang="ru-RU" dirty="0" err="1"/>
              <a:t>Землянский</a:t>
            </a:r>
            <a:r>
              <a:rPr lang="ru-RU" dirty="0"/>
              <a:t> р-н, с. </a:t>
            </a:r>
            <a:r>
              <a:rPr lang="ru-RU" dirty="0" err="1" smtClean="0"/>
              <a:t>Каверя</a:t>
            </a:r>
            <a:endParaRPr lang="ru-RU" dirty="0"/>
          </a:p>
          <a:p>
            <a:pPr fontAlgn="t"/>
            <a:r>
              <a:rPr lang="ru-RU" b="1" dirty="0"/>
              <a:t>Место призыва </a:t>
            </a:r>
            <a:r>
              <a:rPr lang="ru-RU" dirty="0"/>
              <a:t>Воронежский ОВК, Воронежская обл.; 10.10.1941; Центральный РВК, Воронежская обл., г. Воронеж, Центральный </a:t>
            </a:r>
            <a:r>
              <a:rPr lang="ru-RU" dirty="0" smtClean="0"/>
              <a:t>р-н</a:t>
            </a:r>
            <a:endParaRPr lang="ru-RU" dirty="0"/>
          </a:p>
          <a:p>
            <a:pPr fontAlgn="t"/>
            <a:r>
              <a:rPr lang="ru-RU" b="1" dirty="0"/>
              <a:t>Воинское звание </a:t>
            </a:r>
            <a:r>
              <a:rPr lang="ru-RU" dirty="0"/>
              <a:t>ст. сержант; </a:t>
            </a:r>
            <a:r>
              <a:rPr lang="ru-RU" dirty="0" err="1"/>
              <a:t>гв</a:t>
            </a:r>
            <a:r>
              <a:rPr lang="ru-RU" dirty="0"/>
              <a:t>. красноармеец; </a:t>
            </a:r>
            <a:r>
              <a:rPr lang="ru-RU" dirty="0" err="1"/>
              <a:t>гв</a:t>
            </a:r>
            <a:r>
              <a:rPr lang="ru-RU" dirty="0"/>
              <a:t>. ст. </a:t>
            </a:r>
            <a:r>
              <a:rPr lang="ru-RU" dirty="0" smtClean="0"/>
              <a:t>сержант</a:t>
            </a:r>
            <a:r>
              <a:rPr lang="ru-RU" dirty="0"/>
              <a:t> </a:t>
            </a:r>
          </a:p>
          <a:p>
            <a:pPr fontAlgn="t"/>
            <a:r>
              <a:rPr lang="ru-RU" b="1" dirty="0"/>
              <a:t>Воинская часть </a:t>
            </a:r>
            <a:r>
              <a:rPr lang="ru-RU" dirty="0"/>
              <a:t>Львовское ВПУ; 29 </a:t>
            </a:r>
            <a:r>
              <a:rPr lang="ru-RU" dirty="0" err="1"/>
              <a:t>зсп</a:t>
            </a:r>
            <a:r>
              <a:rPr lang="ru-RU" dirty="0"/>
              <a:t> (</a:t>
            </a:r>
            <a:r>
              <a:rPr lang="ru-RU" u="sng" dirty="0">
                <a:hlinkClick r:id="rId2"/>
              </a:rPr>
              <a:t>29 </a:t>
            </a:r>
            <a:r>
              <a:rPr lang="ru-RU" u="sng" dirty="0" err="1">
                <a:hlinkClick r:id="rId2"/>
              </a:rPr>
              <a:t>зсп</a:t>
            </a:r>
            <a:r>
              <a:rPr lang="ru-RU" dirty="0"/>
              <a:t>); 87 </a:t>
            </a:r>
            <a:r>
              <a:rPr lang="ru-RU" dirty="0" err="1"/>
              <a:t>гв</a:t>
            </a:r>
            <a:r>
              <a:rPr lang="ru-RU" dirty="0"/>
              <a:t>. </a:t>
            </a:r>
            <a:r>
              <a:rPr lang="ru-RU" dirty="0" err="1"/>
              <a:t>сд</a:t>
            </a:r>
            <a:r>
              <a:rPr lang="ru-RU" dirty="0"/>
              <a:t> (</a:t>
            </a:r>
            <a:r>
              <a:rPr lang="ru-RU" u="sng" dirty="0">
                <a:hlinkClick r:id="rId3"/>
              </a:rPr>
              <a:t>87 </a:t>
            </a:r>
            <a:r>
              <a:rPr lang="ru-RU" u="sng" dirty="0" err="1">
                <a:hlinkClick r:id="rId3"/>
              </a:rPr>
              <a:t>гв</a:t>
            </a:r>
            <a:r>
              <a:rPr lang="ru-RU" u="sng" dirty="0">
                <a:hlinkClick r:id="rId3"/>
              </a:rPr>
              <a:t>. </a:t>
            </a:r>
            <a:r>
              <a:rPr lang="ru-RU" u="sng" dirty="0" err="1">
                <a:hlinkClick r:id="rId3"/>
              </a:rPr>
              <a:t>сд</a:t>
            </a:r>
            <a:r>
              <a:rPr lang="ru-RU" dirty="0"/>
              <a:t>); 9 </a:t>
            </a:r>
            <a:r>
              <a:rPr lang="ru-RU" dirty="0" err="1"/>
              <a:t>азсп</a:t>
            </a:r>
            <a:r>
              <a:rPr lang="ru-RU" dirty="0"/>
              <a:t> 2 </a:t>
            </a:r>
            <a:r>
              <a:rPr lang="ru-RU" dirty="0" err="1"/>
              <a:t>гв</a:t>
            </a:r>
            <a:r>
              <a:rPr lang="ru-RU" dirty="0"/>
              <a:t>. А (</a:t>
            </a:r>
            <a:r>
              <a:rPr lang="ru-RU" u="sng" dirty="0">
                <a:hlinkClick r:id="rId4"/>
              </a:rPr>
              <a:t>9 </a:t>
            </a:r>
            <a:r>
              <a:rPr lang="ru-RU" u="sng" dirty="0" err="1">
                <a:hlinkClick r:id="rId4"/>
              </a:rPr>
              <a:t>азсп</a:t>
            </a:r>
            <a:r>
              <a:rPr lang="ru-RU" dirty="0"/>
              <a:t>, </a:t>
            </a:r>
            <a:r>
              <a:rPr lang="ru-RU" u="sng" dirty="0">
                <a:hlinkClick r:id="rId5"/>
              </a:rPr>
              <a:t>2 </a:t>
            </a:r>
            <a:r>
              <a:rPr lang="ru-RU" u="sng" dirty="0" err="1">
                <a:hlinkClick r:id="rId5"/>
              </a:rPr>
              <a:t>гв</a:t>
            </a:r>
            <a:r>
              <a:rPr lang="ru-RU" u="sng" dirty="0">
                <a:hlinkClick r:id="rId5"/>
              </a:rPr>
              <a:t>. А</a:t>
            </a:r>
            <a:r>
              <a:rPr lang="ru-RU" dirty="0"/>
              <a:t>); штаб ЮФ, 4 </a:t>
            </a:r>
            <a:r>
              <a:rPr lang="ru-RU" dirty="0" err="1"/>
              <a:t>УкрФ</a:t>
            </a:r>
            <a:r>
              <a:rPr lang="ru-RU" dirty="0"/>
              <a:t> (</a:t>
            </a:r>
            <a:r>
              <a:rPr lang="ru-RU" u="sng" dirty="0">
                <a:hlinkClick r:id="rId6"/>
              </a:rPr>
              <a:t>4 </a:t>
            </a:r>
            <a:r>
              <a:rPr lang="ru-RU" u="sng" dirty="0" err="1">
                <a:hlinkClick r:id="rId6"/>
              </a:rPr>
              <a:t>УкрФ</a:t>
            </a:r>
            <a:r>
              <a:rPr lang="ru-RU" dirty="0"/>
              <a:t>); 262 </a:t>
            </a:r>
            <a:r>
              <a:rPr lang="ru-RU" dirty="0" err="1"/>
              <a:t>гв</a:t>
            </a:r>
            <a:r>
              <a:rPr lang="ru-RU" dirty="0"/>
              <a:t>. </a:t>
            </a:r>
            <a:r>
              <a:rPr lang="ru-RU" dirty="0" err="1"/>
              <a:t>сп</a:t>
            </a:r>
            <a:r>
              <a:rPr lang="ru-RU" dirty="0"/>
              <a:t> 87 </a:t>
            </a:r>
            <a:r>
              <a:rPr lang="ru-RU" dirty="0" err="1"/>
              <a:t>гв</a:t>
            </a:r>
            <a:r>
              <a:rPr lang="ru-RU" dirty="0"/>
              <a:t>. </a:t>
            </a:r>
            <a:r>
              <a:rPr lang="ru-RU" dirty="0" err="1"/>
              <a:t>сд</a:t>
            </a:r>
            <a:r>
              <a:rPr lang="ru-RU" dirty="0"/>
              <a:t> 13 </a:t>
            </a:r>
            <a:r>
              <a:rPr lang="ru-RU" dirty="0" err="1"/>
              <a:t>гв</a:t>
            </a:r>
            <a:r>
              <a:rPr lang="ru-RU" dirty="0"/>
              <a:t>. </a:t>
            </a:r>
            <a:r>
              <a:rPr lang="ru-RU" dirty="0" err="1"/>
              <a:t>ск</a:t>
            </a:r>
            <a:r>
              <a:rPr lang="ru-RU" dirty="0"/>
              <a:t> (</a:t>
            </a:r>
            <a:r>
              <a:rPr lang="ru-RU" u="sng" dirty="0">
                <a:hlinkClick r:id="rId7"/>
              </a:rPr>
              <a:t>262 </a:t>
            </a:r>
            <a:r>
              <a:rPr lang="ru-RU" u="sng" dirty="0" err="1">
                <a:hlinkClick r:id="rId7"/>
              </a:rPr>
              <a:t>гв</a:t>
            </a:r>
            <a:r>
              <a:rPr lang="ru-RU" u="sng" dirty="0">
                <a:hlinkClick r:id="rId7"/>
              </a:rPr>
              <a:t>. </a:t>
            </a:r>
            <a:r>
              <a:rPr lang="ru-RU" u="sng" dirty="0" err="1">
                <a:hlinkClick r:id="rId7"/>
              </a:rPr>
              <a:t>сп</a:t>
            </a:r>
            <a:r>
              <a:rPr lang="ru-RU" dirty="0"/>
              <a:t>, </a:t>
            </a:r>
            <a:r>
              <a:rPr lang="ru-RU" u="sng" dirty="0">
                <a:hlinkClick r:id="rId3"/>
              </a:rPr>
              <a:t>87 </a:t>
            </a:r>
            <a:r>
              <a:rPr lang="ru-RU" u="sng" dirty="0" err="1">
                <a:hlinkClick r:id="rId3"/>
              </a:rPr>
              <a:t>гв</a:t>
            </a:r>
            <a:r>
              <a:rPr lang="ru-RU" u="sng" dirty="0">
                <a:hlinkClick r:id="rId3"/>
              </a:rPr>
              <a:t>. </a:t>
            </a:r>
            <a:r>
              <a:rPr lang="ru-RU" u="sng" dirty="0" err="1">
                <a:hlinkClick r:id="rId3"/>
              </a:rPr>
              <a:t>сд</a:t>
            </a:r>
            <a:r>
              <a:rPr lang="ru-RU" dirty="0"/>
              <a:t>, </a:t>
            </a:r>
            <a:r>
              <a:rPr lang="ru-RU" u="sng" dirty="0">
                <a:hlinkClick r:id="rId8"/>
              </a:rPr>
              <a:t>13 </a:t>
            </a:r>
            <a:r>
              <a:rPr lang="ru-RU" u="sng" dirty="0" err="1">
                <a:hlinkClick r:id="rId8"/>
              </a:rPr>
              <a:t>гв</a:t>
            </a:r>
            <a:r>
              <a:rPr lang="ru-RU" u="sng" dirty="0">
                <a:hlinkClick r:id="rId8"/>
              </a:rPr>
              <a:t>. </a:t>
            </a:r>
            <a:r>
              <a:rPr lang="ru-RU" u="sng" dirty="0" err="1">
                <a:hlinkClick r:id="rId8"/>
              </a:rPr>
              <a:t>ск</a:t>
            </a:r>
            <a:r>
              <a:rPr lang="ru-RU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82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97000" y="914400"/>
            <a:ext cx="95123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04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524" y="838519"/>
            <a:ext cx="4380952" cy="51047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857" y="714020"/>
            <a:ext cx="3958943" cy="535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64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170</TotalTime>
  <Words>457</Words>
  <Application>Microsoft Office PowerPoint</Application>
  <PresentationFormat>Широкоэкранный</PresentationFormat>
  <Paragraphs>53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Garamond</vt:lpstr>
      <vt:lpstr>Times New Roman</vt:lpstr>
      <vt:lpstr>Натуральные материалы</vt:lpstr>
      <vt:lpstr>История одной семьи</vt:lpstr>
      <vt:lpstr>Карлова Аграфена Никитична   проводила на фронт пятерых сыновей. С этой страшной войны она встретила только одного сына...</vt:lpstr>
      <vt:lpstr>Карлов Захар Ефимович </vt:lpstr>
      <vt:lpstr>Презентация PowerPoint</vt:lpstr>
      <vt:lpstr>Презентация PowerPoint</vt:lpstr>
      <vt:lpstr>Карлов Митрофан Ефимович</vt:lpstr>
      <vt:lpstr>Карлов Константин Ефимович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одной семьи</dc:title>
  <dc:creator>Елена Абрамова</dc:creator>
  <cp:lastModifiedBy>Елена Абрамова</cp:lastModifiedBy>
  <cp:revision>13</cp:revision>
  <dcterms:created xsi:type="dcterms:W3CDTF">2021-03-23T18:22:13Z</dcterms:created>
  <dcterms:modified xsi:type="dcterms:W3CDTF">2021-03-24T19:58:09Z</dcterms:modified>
</cp:coreProperties>
</file>