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82" r:id="rId2"/>
    <p:sldId id="257" r:id="rId3"/>
    <p:sldId id="292" r:id="rId4"/>
    <p:sldId id="293" r:id="rId5"/>
    <p:sldId id="294" r:id="rId6"/>
    <p:sldId id="290" r:id="rId7"/>
    <p:sldId id="303" r:id="rId8"/>
    <p:sldId id="305" r:id="rId9"/>
    <p:sldId id="302" r:id="rId10"/>
    <p:sldId id="297" r:id="rId11"/>
    <p:sldId id="298" r:id="rId12"/>
    <p:sldId id="300" r:id="rId13"/>
    <p:sldId id="299" r:id="rId14"/>
    <p:sldId id="301" r:id="rId15"/>
    <p:sldId id="291" r:id="rId16"/>
    <p:sldId id="288" r:id="rId17"/>
    <p:sldId id="283" r:id="rId18"/>
    <p:sldId id="287" r:id="rId19"/>
    <p:sldId id="306" r:id="rId20"/>
    <p:sldId id="304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4340"/>
    <a:srgbClr val="5F5837"/>
    <a:srgbClr val="504A2E"/>
    <a:srgbClr val="887E4E"/>
    <a:srgbClr val="541C00"/>
    <a:srgbClr val="98330A"/>
    <a:srgbClr val="A2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61454" autoAdjust="0"/>
  </p:normalViewPr>
  <p:slideViewPr>
    <p:cSldViewPr>
      <p:cViewPr varScale="1">
        <p:scale>
          <a:sx n="58" d="100"/>
          <a:sy n="58" d="100"/>
        </p:scale>
        <p:origin x="-190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5B852-117D-4269-B1CE-C8BDE32FE529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296A7-CE80-4C9B-9EEC-1D44872850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ru-RU" sz="1200" dirty="0" smtClean="0"/>
              <a:t>Трофимов</a:t>
            </a:r>
            <a:r>
              <a:rPr lang="ru-RU" sz="1200" baseline="0" dirty="0" smtClean="0"/>
              <a:t> Сергей. Город Екатеринбург</a:t>
            </a:r>
          </a:p>
          <a:p>
            <a:pPr>
              <a:buFont typeface="Wingdings" pitchFamily="2" charset="2"/>
              <a:buChar char="q"/>
            </a:pPr>
            <a:r>
              <a:rPr lang="ru-RU" sz="1200" baseline="0" dirty="0" smtClean="0"/>
              <a:t> Историк-архивист.</a:t>
            </a:r>
          </a:p>
          <a:p>
            <a:pPr>
              <a:buFont typeface="Wingdings" pitchFamily="2" charset="2"/>
              <a:buChar char="q"/>
            </a:pPr>
            <a:r>
              <a:rPr lang="ru-RU" sz="1200" baseline="0" dirty="0" smtClean="0"/>
              <a:t> С 1992 года работаю в архивах как исследователь. </a:t>
            </a:r>
          </a:p>
          <a:p>
            <a:pPr>
              <a:buFont typeface="Wingdings" pitchFamily="2" charset="2"/>
              <a:buChar char="q"/>
            </a:pPr>
            <a:r>
              <a:rPr lang="ru-RU" sz="1200" dirty="0" smtClean="0"/>
              <a:t> Генеалогия уральского горнозаводского населения.</a:t>
            </a:r>
          </a:p>
          <a:p>
            <a:pPr>
              <a:buFont typeface="Wingdings" pitchFamily="2" charset="2"/>
              <a:buChar char="q"/>
            </a:pPr>
            <a:r>
              <a:rPr lang="ru-RU" sz="1200" dirty="0" smtClean="0"/>
              <a:t> С 1992 член Уральского генеалогического общества.</a:t>
            </a:r>
          </a:p>
          <a:p>
            <a:pPr>
              <a:buFont typeface="Wingdings" pitchFamily="2" charset="2"/>
              <a:buChar char="q"/>
            </a:pPr>
            <a:r>
              <a:rPr lang="ru-RU" sz="1200" dirty="0" smtClean="0"/>
              <a:t> С 1995 член-учредитель и в настоящий момент член Правления Уральского историко-родословного общества.</a:t>
            </a:r>
          </a:p>
          <a:p>
            <a:pPr>
              <a:buFont typeface="Wingdings" pitchFamily="2" charset="2"/>
              <a:buChar char="q"/>
            </a:pPr>
            <a:r>
              <a:rPr lang="ru-RU" sz="1200" dirty="0" smtClean="0"/>
              <a:t> Сотрудник музея «</a:t>
            </a:r>
            <a:r>
              <a:rPr lang="ru-RU" sz="1200" dirty="0" err="1" smtClean="0"/>
              <a:t>Невьянская</a:t>
            </a:r>
            <a:r>
              <a:rPr lang="ru-RU" sz="1200" dirty="0" smtClean="0"/>
              <a:t> икона».</a:t>
            </a:r>
          </a:p>
          <a:p>
            <a:pPr>
              <a:buFont typeface="Wingdings" pitchFamily="2" charset="2"/>
              <a:buChar char="q"/>
            </a:pPr>
            <a:r>
              <a:rPr lang="ru-RU" sz="1200" dirty="0" smtClean="0"/>
              <a:t>Администратор Форума Уральской генеалогии.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96A7-CE80-4C9B-9EEC-1D448728505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ru-RU" baseline="0" dirty="0" smtClean="0"/>
          </a:p>
          <a:p>
            <a:pPr>
              <a:buFontTx/>
              <a:buChar char="-"/>
            </a:pPr>
            <a:endParaRPr lang="ru-RU" baseline="0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96A7-CE80-4C9B-9EEC-1D448728505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ru-RU" sz="1200" dirty="0" smtClean="0"/>
              <a:t>Трофимов</a:t>
            </a:r>
            <a:r>
              <a:rPr lang="ru-RU" sz="1200" baseline="0" dirty="0" smtClean="0"/>
              <a:t> Сергей. Город Екатеринбург</a:t>
            </a:r>
          </a:p>
          <a:p>
            <a:pPr>
              <a:buFont typeface="Wingdings" pitchFamily="2" charset="2"/>
              <a:buChar char="q"/>
            </a:pPr>
            <a:r>
              <a:rPr lang="ru-RU" sz="1200" baseline="0" dirty="0" smtClean="0"/>
              <a:t> Историк-архивист.</a:t>
            </a:r>
          </a:p>
          <a:p>
            <a:pPr>
              <a:buFont typeface="Wingdings" pitchFamily="2" charset="2"/>
              <a:buChar char="q"/>
            </a:pPr>
            <a:r>
              <a:rPr lang="ru-RU" sz="1200" baseline="0" dirty="0" smtClean="0"/>
              <a:t> С 1992 года работаю в архивах как исследователь. </a:t>
            </a:r>
          </a:p>
          <a:p>
            <a:pPr>
              <a:buFont typeface="Wingdings" pitchFamily="2" charset="2"/>
              <a:buChar char="q"/>
            </a:pPr>
            <a:r>
              <a:rPr lang="ru-RU" sz="1200" dirty="0" smtClean="0"/>
              <a:t> Генеалогия уральского горнозаводского населения.</a:t>
            </a:r>
          </a:p>
          <a:p>
            <a:pPr>
              <a:buFont typeface="Wingdings" pitchFamily="2" charset="2"/>
              <a:buChar char="q"/>
            </a:pPr>
            <a:r>
              <a:rPr lang="ru-RU" sz="1200" dirty="0" smtClean="0"/>
              <a:t> С 1992 член Уральского генеалогического общества.</a:t>
            </a:r>
          </a:p>
          <a:p>
            <a:pPr>
              <a:buFont typeface="Wingdings" pitchFamily="2" charset="2"/>
              <a:buChar char="q"/>
            </a:pPr>
            <a:r>
              <a:rPr lang="ru-RU" sz="1200" dirty="0" smtClean="0"/>
              <a:t> С 1995 член-учредитель и в настоящий момент член Правления Уральского историко-родословного общества.</a:t>
            </a:r>
          </a:p>
          <a:p>
            <a:pPr>
              <a:buFont typeface="Wingdings" pitchFamily="2" charset="2"/>
              <a:buChar char="q"/>
            </a:pPr>
            <a:r>
              <a:rPr lang="ru-RU" sz="1200" dirty="0" smtClean="0"/>
              <a:t> Сотрудник музея «</a:t>
            </a:r>
            <a:r>
              <a:rPr lang="ru-RU" sz="1200" dirty="0" err="1" smtClean="0"/>
              <a:t>Невьянская</a:t>
            </a:r>
            <a:r>
              <a:rPr lang="ru-RU" sz="1200" dirty="0" smtClean="0"/>
              <a:t> икона».</a:t>
            </a:r>
          </a:p>
          <a:p>
            <a:pPr>
              <a:buFont typeface="Wingdings" pitchFamily="2" charset="2"/>
              <a:buChar char="q"/>
            </a:pPr>
            <a:r>
              <a:rPr lang="ru-RU" sz="1200" dirty="0" smtClean="0"/>
              <a:t>Администратор Форума Уральской генеалогии.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96A7-CE80-4C9B-9EEC-1D448728505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ru-RU" sz="2000" baseline="0" dirty="0" smtClean="0"/>
          </a:p>
          <a:p>
            <a:pPr>
              <a:buFont typeface="Arial" pitchFamily="34" charset="0"/>
              <a:buNone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96A7-CE80-4C9B-9EEC-1D448728505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ru-RU" baseline="0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96A7-CE80-4C9B-9EEC-1D448728505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96A7-CE80-4C9B-9EEC-1D448728505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96A7-CE80-4C9B-9EEC-1D448728505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Невьянская</a:t>
            </a:r>
            <a:r>
              <a:rPr lang="ru-RU" dirty="0" smtClean="0"/>
              <a:t> икона –</a:t>
            </a:r>
            <a:r>
              <a:rPr lang="ru-RU" baseline="0" dirty="0" smtClean="0"/>
              <a:t> явление художественной культуры</a:t>
            </a:r>
          </a:p>
          <a:p>
            <a:endParaRPr lang="ru-RU" baseline="0" dirty="0" smtClean="0"/>
          </a:p>
          <a:p>
            <a:r>
              <a:rPr lang="ru-RU" baseline="0" dirty="0" err="1" smtClean="0"/>
              <a:t>Невьянская</a:t>
            </a:r>
            <a:r>
              <a:rPr lang="ru-RU" baseline="0" dirty="0" smtClean="0"/>
              <a:t> икона – вершина уральского горнозаводского</a:t>
            </a:r>
          </a:p>
          <a:p>
            <a:r>
              <a:rPr lang="ru-RU" baseline="0" dirty="0" smtClean="0"/>
              <a:t>старообрядческого </a:t>
            </a:r>
            <a:r>
              <a:rPr lang="ru-RU" baseline="0" dirty="0" err="1" smtClean="0"/>
              <a:t>иконописания</a:t>
            </a:r>
            <a:r>
              <a:rPr lang="ru-RU" baseline="0" dirty="0" smtClean="0"/>
              <a:t>.</a:t>
            </a:r>
          </a:p>
          <a:p>
            <a:endParaRPr lang="ru-RU" baseline="0" dirty="0" smtClean="0"/>
          </a:p>
          <a:p>
            <a:pPr>
              <a:buFontTx/>
              <a:buChar char="-"/>
            </a:pPr>
            <a:r>
              <a:rPr lang="ru-RU" baseline="0" dirty="0" smtClean="0"/>
              <a:t> самобытна, не имеет прямых аналогов среди других иконописных школ.</a:t>
            </a:r>
          </a:p>
          <a:p>
            <a:pPr>
              <a:buFontTx/>
              <a:buChar char="-"/>
            </a:pPr>
            <a:r>
              <a:rPr lang="ru-RU" baseline="0" dirty="0" smtClean="0"/>
              <a:t> сохраняет верность русским иконописным традициям</a:t>
            </a:r>
          </a:p>
          <a:p>
            <a:pPr>
              <a:buFontTx/>
              <a:buChar char="-"/>
            </a:pPr>
            <a:endParaRPr lang="ru-RU" baseline="0" dirty="0" smtClean="0"/>
          </a:p>
          <a:p>
            <a:pPr>
              <a:buFontTx/>
              <a:buChar char="-"/>
            </a:pPr>
            <a:r>
              <a:rPr lang="ru-RU" baseline="0" dirty="0" smtClean="0"/>
              <a:t> высокий уровень исполнения.</a:t>
            </a:r>
          </a:p>
          <a:p>
            <a:pPr>
              <a:buFontTx/>
              <a:buChar char="-"/>
            </a:pPr>
            <a:r>
              <a:rPr lang="ru-RU" baseline="0" dirty="0" smtClean="0"/>
              <a:t> отличное качество доски</a:t>
            </a:r>
          </a:p>
          <a:p>
            <a:pPr>
              <a:buFontTx/>
              <a:buChar char="-"/>
            </a:pPr>
            <a:endParaRPr lang="ru-RU" baseline="0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96A7-CE80-4C9B-9EEC-1D448728505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Невьянская</a:t>
            </a:r>
            <a:r>
              <a:rPr lang="ru-RU" dirty="0" smtClean="0"/>
              <a:t> икона –</a:t>
            </a:r>
            <a:r>
              <a:rPr lang="ru-RU" baseline="0" dirty="0" smtClean="0"/>
              <a:t> явление художественной культуры</a:t>
            </a:r>
          </a:p>
          <a:p>
            <a:endParaRPr lang="ru-RU" baseline="0" dirty="0" smtClean="0"/>
          </a:p>
          <a:p>
            <a:r>
              <a:rPr lang="ru-RU" baseline="0" dirty="0" err="1" smtClean="0"/>
              <a:t>Невьянская</a:t>
            </a:r>
            <a:r>
              <a:rPr lang="ru-RU" baseline="0" dirty="0" smtClean="0"/>
              <a:t> икона – вершина </a:t>
            </a:r>
            <a:r>
              <a:rPr lang="ru-RU" baseline="0" dirty="0" err="1" smtClean="0"/>
              <a:t>уральскго</a:t>
            </a:r>
            <a:r>
              <a:rPr lang="ru-RU" baseline="0" dirty="0" smtClean="0"/>
              <a:t> горнозаводского</a:t>
            </a:r>
          </a:p>
          <a:p>
            <a:r>
              <a:rPr lang="ru-RU" baseline="0" dirty="0" smtClean="0"/>
              <a:t>старообрядческого </a:t>
            </a:r>
            <a:r>
              <a:rPr lang="ru-RU" baseline="0" dirty="0" err="1" smtClean="0"/>
              <a:t>иконописания</a:t>
            </a:r>
            <a:r>
              <a:rPr lang="ru-RU" baseline="0" dirty="0" smtClean="0"/>
              <a:t>.</a:t>
            </a:r>
          </a:p>
          <a:p>
            <a:endParaRPr lang="ru-RU" baseline="0" dirty="0" smtClean="0"/>
          </a:p>
          <a:p>
            <a:pPr>
              <a:buFontTx/>
              <a:buChar char="-"/>
            </a:pPr>
            <a:r>
              <a:rPr lang="ru-RU" baseline="0" dirty="0" smtClean="0"/>
              <a:t> самобытна, не имеет прямых аналогов среди других иконописных школ.</a:t>
            </a:r>
          </a:p>
          <a:p>
            <a:pPr>
              <a:buFontTx/>
              <a:buChar char="-"/>
            </a:pPr>
            <a:r>
              <a:rPr lang="ru-RU" baseline="0" dirty="0" smtClean="0"/>
              <a:t> сохраняет верность русским иконописным традициям</a:t>
            </a:r>
          </a:p>
          <a:p>
            <a:pPr>
              <a:buFontTx/>
              <a:buChar char="-"/>
            </a:pPr>
            <a:endParaRPr lang="ru-RU" baseline="0" dirty="0" smtClean="0"/>
          </a:p>
          <a:p>
            <a:pPr>
              <a:buFontTx/>
              <a:buChar char="-"/>
            </a:pPr>
            <a:r>
              <a:rPr lang="ru-RU" baseline="0" dirty="0" smtClean="0"/>
              <a:t> высокий уровень исполнения.</a:t>
            </a:r>
          </a:p>
          <a:p>
            <a:pPr>
              <a:buFontTx/>
              <a:buChar char="-"/>
            </a:pPr>
            <a:r>
              <a:rPr lang="ru-RU" baseline="0" dirty="0" smtClean="0"/>
              <a:t> отличное качество доски</a:t>
            </a:r>
          </a:p>
          <a:p>
            <a:pPr>
              <a:buFontTx/>
              <a:buChar char="-"/>
            </a:pPr>
            <a:endParaRPr lang="ru-RU" baseline="0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96A7-CE80-4C9B-9EEC-1D448728505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96A7-CE80-4C9B-9EEC-1D448728505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96A7-CE80-4C9B-9EEC-1D448728505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4831-9DA4-4847-858B-147A96AA096B}" type="datetimeFigureOut">
              <a:rPr lang="ru-RU" smtClean="0"/>
              <a:pPr/>
              <a:t>15.04.2020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0D3F62-02FF-4396-9614-E0DA45F97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4831-9DA4-4847-858B-147A96AA096B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F62-02FF-4396-9614-E0DA45F97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4831-9DA4-4847-858B-147A96AA096B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F62-02FF-4396-9614-E0DA45F97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C884831-9DA4-4847-858B-147A96AA096B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B0D3F62-02FF-4396-9614-E0DA45F97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4831-9DA4-4847-858B-147A96AA096B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F62-02FF-4396-9614-E0DA45F97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4831-9DA4-4847-858B-147A96AA096B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F62-02FF-4396-9614-E0DA45F97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F62-02FF-4396-9614-E0DA45F97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4831-9DA4-4847-858B-147A96AA096B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4831-9DA4-4847-858B-147A96AA096B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F62-02FF-4396-9614-E0DA45F97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4831-9DA4-4847-858B-147A96AA096B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D3F62-02FF-4396-9614-E0DA45F976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C884831-9DA4-4847-858B-147A96AA096B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B0D3F62-02FF-4396-9614-E0DA45F97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4831-9DA4-4847-858B-147A96AA096B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0D3F62-02FF-4396-9614-E0DA45F97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C884831-9DA4-4847-858B-147A96AA096B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B0D3F62-02FF-4396-9614-E0DA45F976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rodgersforum.borda.ru/" TargetMode="External"/><Relationship Id="rId3" Type="http://schemas.openxmlformats.org/officeDocument/2006/relationships/hyperlink" Target="https://www.facebook.com/sv.trofimov" TargetMode="External"/><Relationship Id="rId7" Type="http://schemas.openxmlformats.org/officeDocument/2006/relationships/hyperlink" Target="http://ekaterinburg.guide/r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ekbiconmuseum" TargetMode="External"/><Relationship Id="rId5" Type="http://schemas.openxmlformats.org/officeDocument/2006/relationships/hyperlink" Target="http://uiro.ru/" TargetMode="External"/><Relationship Id="rId4" Type="http://schemas.openxmlformats.org/officeDocument/2006/relationships/hyperlink" Target="https://vk.com/club13528295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Персональная афиш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404664"/>
            <a:ext cx="6174432" cy="617443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997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60648"/>
            <a:ext cx="5203696" cy="626951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2341_hi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548680"/>
            <a:ext cx="4846798" cy="584848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09935_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332656"/>
            <a:ext cx="4572000" cy="6096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410404_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548680"/>
            <a:ext cx="4322508" cy="57633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огоматерь Тихвинская 18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620688"/>
            <a:ext cx="4870432" cy="57633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! - ДЕЛА\--------- ХАБСУДТЕХ\Для презентации\2020-04-11_16-58-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60648"/>
            <a:ext cx="5686425" cy="6257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Богоматерь Египетска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268760"/>
            <a:ext cx="8352928" cy="5263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936104"/>
          </a:xfrm>
          <a:blipFill>
            <a:blip r:embed="rId4" cstate="print"/>
            <a:tile tx="0" ty="0" sx="100000" sy="100000" flip="none" algn="tl"/>
          </a:blipFill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6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Музей «</a:t>
            </a:r>
            <a:r>
              <a:rPr lang="ru-RU" sz="3600" dirty="0" err="1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Невьянская</a:t>
            </a:r>
            <a:r>
              <a:rPr lang="ru-RU" sz="36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 икона»</a:t>
            </a:r>
            <a:br>
              <a:rPr lang="ru-RU" sz="36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</a:br>
            <a:r>
              <a:rPr lang="ru-RU" sz="20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г. </a:t>
            </a:r>
            <a:r>
              <a:rPr lang="ru-RU" sz="2000" dirty="0" err="1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Екатринбург</a:t>
            </a:r>
            <a:r>
              <a:rPr lang="ru-RU" sz="20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, ул. Энгельса, 15</a:t>
            </a:r>
            <a:endParaRPr lang="ru-RU" sz="2000" dirty="0">
              <a:solidFill>
                <a:srgbClr val="B24340"/>
              </a:solidFill>
              <a:latin typeface="Fita_Poluustav" pitchFamily="82" charset="0"/>
              <a:ea typeface="Ebrima" pitchFamily="2" charset="0"/>
              <a:cs typeface="Ebrim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936104"/>
          </a:xfrm>
          <a:blipFill>
            <a:blip r:embed="rId3" cstate="print"/>
            <a:tile tx="0" ty="0" sx="100000" sy="100000" flip="none" algn="tl"/>
          </a:blipFill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6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Музей «</a:t>
            </a:r>
            <a:r>
              <a:rPr lang="ru-RU" sz="3600" dirty="0" err="1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Невьянская</a:t>
            </a:r>
            <a:r>
              <a:rPr lang="ru-RU" sz="36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 икона»</a:t>
            </a:r>
            <a:br>
              <a:rPr lang="ru-RU" sz="36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</a:br>
            <a:r>
              <a:rPr lang="ru-RU" sz="20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г. </a:t>
            </a:r>
            <a:r>
              <a:rPr lang="ru-RU" sz="2000" dirty="0" err="1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Екатринбург</a:t>
            </a:r>
            <a:r>
              <a:rPr lang="ru-RU" sz="20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, ул. Энгельса, 15</a:t>
            </a:r>
            <a:endParaRPr lang="ru-RU" sz="2000" dirty="0">
              <a:solidFill>
                <a:srgbClr val="B24340"/>
              </a:solidFill>
              <a:latin typeface="Fita_Poluustav" pitchFamily="82" charset="0"/>
              <a:ea typeface="Ebrima" pitchFamily="2" charset="0"/>
              <a:cs typeface="Ebrima" pitchFamily="2" charset="0"/>
            </a:endParaRPr>
          </a:p>
        </p:txBody>
      </p:sp>
      <p:pic>
        <p:nvPicPr>
          <p:cNvPr id="8" name="Содержимое 7" descr="музей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369076"/>
            <a:ext cx="8015227" cy="48643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936104"/>
          </a:xfrm>
          <a:blipFill>
            <a:blip r:embed="rId3" cstate="print"/>
            <a:tile tx="0" ty="0" sx="100000" sy="100000" flip="none" algn="tl"/>
          </a:blipFill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6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Музей «</a:t>
            </a:r>
            <a:r>
              <a:rPr lang="ru-RU" sz="3600" dirty="0" err="1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Невьянская</a:t>
            </a:r>
            <a:r>
              <a:rPr lang="ru-RU" sz="36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 икона»</a:t>
            </a:r>
            <a:endParaRPr lang="ru-RU" sz="3600" dirty="0">
              <a:solidFill>
                <a:srgbClr val="B24340"/>
              </a:solidFill>
              <a:latin typeface="Fita_Poluustav" pitchFamily="8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412776"/>
            <a:ext cx="8280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504A2E"/>
                </a:solidFill>
              </a:rPr>
              <a:t> Открыт в 1999 году.</a:t>
            </a:r>
          </a:p>
          <a:p>
            <a:pPr>
              <a:buFont typeface="Arial" pitchFamily="34" charset="0"/>
              <a:buChar char="•"/>
            </a:pPr>
            <a:endParaRPr lang="ru-RU" sz="2000" b="1" dirty="0" smtClean="0">
              <a:solidFill>
                <a:srgbClr val="504A2E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504A2E"/>
                </a:solidFill>
              </a:rPr>
              <a:t> Первый частный музей иконы в России.</a:t>
            </a:r>
          </a:p>
          <a:p>
            <a:pPr>
              <a:buFont typeface="Arial" pitchFamily="34" charset="0"/>
              <a:buChar char="•"/>
            </a:pPr>
            <a:endParaRPr lang="ru-RU" sz="2000" b="1" dirty="0" smtClean="0">
              <a:solidFill>
                <a:srgbClr val="504A2E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504A2E"/>
                </a:solidFill>
              </a:rPr>
              <a:t> Более 700 </a:t>
            </a:r>
            <a:r>
              <a:rPr lang="ru-RU" sz="2000" b="1" dirty="0" err="1" smtClean="0">
                <a:solidFill>
                  <a:srgbClr val="504A2E"/>
                </a:solidFill>
              </a:rPr>
              <a:t>невьянских</a:t>
            </a:r>
            <a:r>
              <a:rPr lang="ru-RU" sz="2000" b="1" dirty="0" smtClean="0">
                <a:solidFill>
                  <a:srgbClr val="504A2E"/>
                </a:solidFill>
              </a:rPr>
              <a:t> икон </a:t>
            </a:r>
            <a:r>
              <a:rPr lang="en-US" sz="2000" b="1" dirty="0" smtClean="0">
                <a:solidFill>
                  <a:srgbClr val="504A2E"/>
                </a:solidFill>
              </a:rPr>
              <a:t>XVIII </a:t>
            </a:r>
            <a:r>
              <a:rPr lang="ru-RU" sz="2000" b="1" dirty="0" smtClean="0">
                <a:solidFill>
                  <a:srgbClr val="504A2E"/>
                </a:solidFill>
              </a:rPr>
              <a:t>– </a:t>
            </a:r>
            <a:r>
              <a:rPr lang="en-US" sz="2000" b="1" dirty="0" smtClean="0">
                <a:solidFill>
                  <a:srgbClr val="504A2E"/>
                </a:solidFill>
              </a:rPr>
              <a:t>XIX </a:t>
            </a:r>
            <a:r>
              <a:rPr lang="ru-RU" sz="2000" b="1" dirty="0" smtClean="0">
                <a:solidFill>
                  <a:srgbClr val="504A2E"/>
                </a:solidFill>
              </a:rPr>
              <a:t>вв.</a:t>
            </a:r>
          </a:p>
          <a:p>
            <a:pPr>
              <a:buFont typeface="Arial" pitchFamily="34" charset="0"/>
              <a:buChar char="•"/>
            </a:pPr>
            <a:endParaRPr lang="ru-RU" sz="2000" b="1" dirty="0" smtClean="0"/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естни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764704"/>
            <a:ext cx="3512381" cy="563796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8280920" cy="1296144"/>
          </a:xfrm>
          <a:blipFill>
            <a:blip r:embed="rId3" cstate="print"/>
            <a:tile tx="0" ty="0" sx="100000" sy="100000" flip="none" algn="tl"/>
          </a:blipFill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B24340"/>
                </a:solidFill>
                <a:latin typeface="Fita_Poluustav" pitchFamily="82" charset="0"/>
              </a:rPr>
              <a:t/>
            </a:r>
            <a:br>
              <a:rPr lang="ru-RU" dirty="0" smtClean="0">
                <a:solidFill>
                  <a:srgbClr val="B24340"/>
                </a:solidFill>
                <a:latin typeface="Fita_Poluustav" pitchFamily="82" charset="0"/>
              </a:rPr>
            </a:br>
            <a:r>
              <a:rPr lang="ru-RU" sz="4400" dirty="0" smtClean="0">
                <a:solidFill>
                  <a:srgbClr val="B24340"/>
                </a:solidFill>
                <a:latin typeface="Fita_Poluustav" pitchFamily="82" charset="0"/>
              </a:rPr>
              <a:t>Иконописцы-старообрядцы Урала </a:t>
            </a:r>
            <a:r>
              <a:rPr lang="en-US" sz="4400" dirty="0" smtClean="0">
                <a:solidFill>
                  <a:srgbClr val="B24340"/>
                </a:solidFill>
                <a:latin typeface="Fita_Poluustav" pitchFamily="82" charset="0"/>
              </a:rPr>
              <a:t>XVIII – XIX </a:t>
            </a:r>
            <a:r>
              <a:rPr lang="ru-RU" sz="4400" dirty="0" err="1" smtClean="0">
                <a:solidFill>
                  <a:srgbClr val="B24340"/>
                </a:solidFill>
                <a:latin typeface="Fita_Poluustav" pitchFamily="82" charset="0"/>
              </a:rPr>
              <a:t>вв</a:t>
            </a:r>
            <a:r>
              <a:rPr lang="ru-RU" sz="4400" dirty="0" smtClean="0">
                <a:solidFill>
                  <a:srgbClr val="B24340"/>
                </a:solidFill>
                <a:latin typeface="Fita_Poluustav" pitchFamily="82" charset="0"/>
              </a:rPr>
              <a:t>:</a:t>
            </a:r>
            <a:endParaRPr lang="ru-RU" sz="4400" dirty="0">
              <a:solidFill>
                <a:srgbClr val="B24340"/>
              </a:solidFill>
              <a:latin typeface="Fita_Poluustav" pitchFamily="82" charset="0"/>
            </a:endParaRPr>
          </a:p>
        </p:txBody>
      </p:sp>
      <p:pic>
        <p:nvPicPr>
          <p:cNvPr id="1026" name="Picture 2" descr="D:\! - ДЕЛА\--------- ХАБСУДТЕХ\Генеалогия иконописцев\2020-04-08_21-53-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276872"/>
            <a:ext cx="8280920" cy="41044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70080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теория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и практика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генеалогического поиска 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одство Богатыревых с Потехиным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32656"/>
            <a:ext cx="7189622" cy="613182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504A2E"/>
                </a:solidFill>
              </a:rPr>
              <a:t>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5F5837"/>
                </a:solidFill>
              </a:rPr>
              <a:t>Сергей Трофимов </a:t>
            </a:r>
            <a:r>
              <a:rPr lang="en-US" sz="2000" dirty="0" smtClean="0">
                <a:hlinkClick r:id="rId3"/>
              </a:rPr>
              <a:t>facebook.com/</a:t>
            </a:r>
            <a:r>
              <a:rPr lang="en-US" sz="2000" dirty="0" err="1" smtClean="0">
                <a:hlinkClick r:id="rId3"/>
              </a:rPr>
              <a:t>sv.trofimov</a:t>
            </a:r>
            <a:r>
              <a:rPr lang="ru-RU" sz="2000" dirty="0" smtClean="0"/>
              <a:t> </a:t>
            </a:r>
            <a:r>
              <a:rPr lang="en-US" sz="2000" dirty="0" smtClean="0">
                <a:solidFill>
                  <a:srgbClr val="5F5837"/>
                </a:solidFill>
              </a:rPr>
              <a:t>rodoved@gmail.com</a:t>
            </a:r>
            <a:endParaRPr lang="ru-RU" sz="2000" dirty="0" smtClean="0">
              <a:solidFill>
                <a:srgbClr val="5F5837"/>
              </a:solidFill>
            </a:endParaRPr>
          </a:p>
          <a:p>
            <a:pPr>
              <a:buNone/>
            </a:pPr>
            <a:endParaRPr lang="ru-RU" sz="2000" b="1" dirty="0" smtClean="0">
              <a:solidFill>
                <a:srgbClr val="504A2E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rgbClr val="504A2E"/>
                </a:solidFill>
              </a:rPr>
              <a:t>Уральское генеалогическое общество </a:t>
            </a:r>
            <a:r>
              <a:rPr lang="en-US" sz="2000" dirty="0" smtClean="0">
                <a:hlinkClick r:id="rId4"/>
              </a:rPr>
              <a:t>vk.com/club135282953</a:t>
            </a:r>
            <a:endParaRPr lang="ru-RU" sz="2000" dirty="0" smtClean="0">
              <a:solidFill>
                <a:srgbClr val="504A2E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504A2E"/>
                </a:solidFill>
              </a:rPr>
              <a:t> </a:t>
            </a:r>
            <a:r>
              <a:rPr lang="ru-RU" sz="2000" b="1" dirty="0" smtClean="0">
                <a:solidFill>
                  <a:srgbClr val="504A2E"/>
                </a:solidFill>
              </a:rPr>
              <a:t>Уральское историко-родословное общество</a:t>
            </a:r>
            <a:r>
              <a:rPr lang="en-US" sz="2000" b="1" dirty="0" smtClean="0">
                <a:solidFill>
                  <a:srgbClr val="504A2E"/>
                </a:solidFill>
              </a:rPr>
              <a:t> </a:t>
            </a:r>
            <a:r>
              <a:rPr lang="en-US" sz="2000" dirty="0" smtClean="0">
                <a:hlinkClick r:id="rId5"/>
              </a:rPr>
              <a:t>uiro.ru/</a:t>
            </a:r>
            <a:endParaRPr lang="ru-RU" sz="2000" dirty="0" smtClean="0">
              <a:solidFill>
                <a:srgbClr val="504A2E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504A2E"/>
                </a:solidFill>
              </a:rPr>
              <a:t> </a:t>
            </a:r>
            <a:r>
              <a:rPr lang="ru-RU" sz="2000" b="1" dirty="0" smtClean="0">
                <a:solidFill>
                  <a:srgbClr val="504A2E"/>
                </a:solidFill>
              </a:rPr>
              <a:t>Музей «</a:t>
            </a:r>
            <a:r>
              <a:rPr lang="ru-RU" sz="2000" b="1" dirty="0" err="1" smtClean="0">
                <a:solidFill>
                  <a:srgbClr val="504A2E"/>
                </a:solidFill>
              </a:rPr>
              <a:t>Невьянская</a:t>
            </a:r>
            <a:r>
              <a:rPr lang="ru-RU" sz="2000" b="1" dirty="0" smtClean="0">
                <a:solidFill>
                  <a:srgbClr val="504A2E"/>
                </a:solidFill>
              </a:rPr>
              <a:t> икона» </a:t>
            </a:r>
            <a:r>
              <a:rPr lang="en-US" sz="2000" dirty="0" smtClean="0">
                <a:hlinkClick r:id="rId6"/>
              </a:rPr>
              <a:t>vk.com/</a:t>
            </a:r>
            <a:r>
              <a:rPr lang="en-US" sz="2000" dirty="0" err="1" smtClean="0">
                <a:hlinkClick r:id="rId6"/>
              </a:rPr>
              <a:t>ekbiconmuseum</a:t>
            </a:r>
            <a:r>
              <a:rPr lang="ru-RU" sz="2000" dirty="0" smtClean="0"/>
              <a:t> </a:t>
            </a:r>
            <a:r>
              <a:rPr lang="en-US" sz="2000" dirty="0" err="1" smtClean="0">
                <a:hlinkClick r:id="rId7"/>
              </a:rPr>
              <a:t>ekaterinburg.guide</a:t>
            </a:r>
            <a:r>
              <a:rPr lang="en-US" sz="2000" dirty="0" smtClean="0">
                <a:hlinkClick r:id="rId7"/>
              </a:rPr>
              <a:t>/</a:t>
            </a:r>
            <a:r>
              <a:rPr lang="en-US" sz="2000" dirty="0" err="1" smtClean="0">
                <a:hlinkClick r:id="rId7"/>
              </a:rPr>
              <a:t>ru</a:t>
            </a:r>
            <a:endParaRPr lang="ru-RU" sz="2000" dirty="0" smtClean="0"/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504A2E"/>
                </a:solidFill>
              </a:rPr>
              <a:t> </a:t>
            </a:r>
            <a:r>
              <a:rPr lang="ru-RU" sz="2000" b="1" dirty="0" smtClean="0">
                <a:solidFill>
                  <a:srgbClr val="504A2E"/>
                </a:solidFill>
              </a:rPr>
              <a:t>Форум Уральской генеалогии</a:t>
            </a:r>
            <a:r>
              <a:rPr lang="en-US" sz="2000" b="1" dirty="0" smtClean="0">
                <a:solidFill>
                  <a:srgbClr val="504A2E"/>
                </a:solidFill>
              </a:rPr>
              <a:t> </a:t>
            </a:r>
            <a:r>
              <a:rPr lang="en-US" sz="2000" dirty="0" smtClean="0">
                <a:hlinkClick r:id="rId8"/>
              </a:rPr>
              <a:t>rodgersforum.borda.ru</a:t>
            </a:r>
            <a:r>
              <a:rPr lang="ru-RU" sz="2000" dirty="0" smtClean="0">
                <a:solidFill>
                  <a:srgbClr val="504A2E"/>
                </a:solidFill>
              </a:rPr>
              <a:t> 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B24340"/>
                </a:solidFill>
                <a:latin typeface="Fita_Poluustav" pitchFamily="82" charset="0"/>
              </a:rPr>
              <a:t>Контакты</a:t>
            </a:r>
            <a:endParaRPr lang="ru-RU" dirty="0">
              <a:solidFill>
                <a:srgbClr val="B24340"/>
              </a:solidFill>
              <a:latin typeface="Fita_Poluustav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Богоматерь Египетска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052736"/>
            <a:ext cx="8407123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936104"/>
          </a:xfrm>
          <a:blipFill>
            <a:blip r:embed="rId4" cstate="print"/>
            <a:tile tx="0" ty="0" sx="100000" sy="100000" flip="none" algn="tl"/>
          </a:blipFill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600" dirty="0" err="1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Невьянский</a:t>
            </a:r>
            <a:r>
              <a:rPr lang="ru-RU" sz="36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 завод</a:t>
            </a:r>
            <a:endParaRPr lang="ru-RU" sz="3600" dirty="0">
              <a:solidFill>
                <a:srgbClr val="B24340"/>
              </a:solidFill>
              <a:latin typeface="Fita_Poluustav" pitchFamily="82" charset="0"/>
              <a:ea typeface="Ebrima" pitchFamily="2" charset="0"/>
              <a:cs typeface="Ebrim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endParaRPr lang="ru-RU" sz="2800" dirty="0"/>
          </a:p>
        </p:txBody>
      </p:sp>
      <p:pic>
        <p:nvPicPr>
          <p:cNvPr id="6" name="Содержимое 5" descr="2020-04-08_21-58-54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620688"/>
            <a:ext cx="5553584" cy="5691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endParaRPr lang="ru-RU" sz="2800" dirty="0"/>
          </a:p>
        </p:txBody>
      </p:sp>
      <p:pic>
        <p:nvPicPr>
          <p:cNvPr id="6" name="Содержимое 5" descr="2020-04-08_21-58-54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70170" y="620688"/>
            <a:ext cx="5540619" cy="5691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Богоматерь Египетска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340768"/>
            <a:ext cx="4495889" cy="522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936104"/>
          </a:xfrm>
          <a:blipFill>
            <a:blip r:embed="rId4" cstate="print"/>
            <a:tile tx="0" ty="0" sx="100000" sy="100000" flip="none" algn="tl"/>
          </a:blipFill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ru-RU" sz="3600" dirty="0" err="1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Невьянская</a:t>
            </a:r>
            <a:r>
              <a:rPr lang="ru-RU" sz="3600" dirty="0" smtClean="0">
                <a:solidFill>
                  <a:srgbClr val="B24340"/>
                </a:solidFill>
                <a:latin typeface="Fita_Poluustav" pitchFamily="82" charset="0"/>
                <a:ea typeface="Ebrima" pitchFamily="2" charset="0"/>
                <a:cs typeface="Ebrima" pitchFamily="2" charset="0"/>
              </a:rPr>
              <a:t> школа иконописи</a:t>
            </a:r>
            <a:endParaRPr lang="ru-RU" sz="3600" dirty="0">
              <a:solidFill>
                <a:srgbClr val="B24340"/>
              </a:solidFill>
              <a:latin typeface="Fita_Poluustav" pitchFamily="8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1484785"/>
            <a:ext cx="38884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504A2E"/>
                </a:solidFill>
              </a:rPr>
              <a:t> Первая известная датированная икона (1726 г.)</a:t>
            </a:r>
          </a:p>
          <a:p>
            <a:pPr>
              <a:buFont typeface="Arial" pitchFamily="34" charset="0"/>
              <a:buChar char="•"/>
            </a:pPr>
            <a:endParaRPr lang="ru-RU" sz="2000" b="1" dirty="0" smtClean="0"/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504A2E"/>
                </a:solidFill>
              </a:rPr>
              <a:t> Последняя известная икона - мастер </a:t>
            </a:r>
            <a:r>
              <a:rPr lang="ru-RU" sz="2000" b="1" dirty="0" err="1" smtClean="0">
                <a:solidFill>
                  <a:srgbClr val="504A2E"/>
                </a:solidFill>
              </a:rPr>
              <a:t>Голдобин</a:t>
            </a:r>
            <a:r>
              <a:rPr lang="ru-RU" sz="2000" b="1" dirty="0" smtClean="0">
                <a:solidFill>
                  <a:srgbClr val="504A2E"/>
                </a:solidFill>
              </a:rPr>
              <a:t> (1919 г.)</a:t>
            </a: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endParaRPr lang="ru-RU" sz="2000" b="1" dirty="0" smtClean="0">
              <a:solidFill>
                <a:srgbClr val="504A2E"/>
              </a:solidFill>
            </a:endParaRPr>
          </a:p>
          <a:p>
            <a:r>
              <a:rPr lang="ru-RU" sz="2000" b="1" dirty="0" smtClean="0">
                <a:solidFill>
                  <a:srgbClr val="504A2E"/>
                </a:solidFill>
              </a:rPr>
              <a:t>«Богоматерь Египетская» </a:t>
            </a:r>
            <a:r>
              <a:rPr lang="ru-RU" sz="2000" dirty="0" smtClean="0">
                <a:solidFill>
                  <a:srgbClr val="504A2E"/>
                </a:solidFill>
              </a:rPr>
              <a:t>(1734 г.)</a:t>
            </a:r>
            <a:endParaRPr lang="ru-RU" sz="2000" dirty="0">
              <a:solidFill>
                <a:srgbClr val="504A2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022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476672"/>
            <a:ext cx="5834965" cy="596927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иколай Чудотворец 1818 г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332656"/>
            <a:ext cx="5115928" cy="62400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02406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4590" y="764704"/>
            <a:ext cx="8475772" cy="540330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2195</TotalTime>
  <Words>317</Words>
  <Application>Microsoft Office PowerPoint</Application>
  <PresentationFormat>Экран (4:3)</PresentationFormat>
  <Paragraphs>89</Paragraphs>
  <Slides>21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Бумажная</vt:lpstr>
      <vt:lpstr>Слайд 1</vt:lpstr>
      <vt:lpstr> Иконописцы-старообрядцы Урала XVIII – XIX вв:</vt:lpstr>
      <vt:lpstr>Невьянский завод</vt:lpstr>
      <vt:lpstr>Слайд 4</vt:lpstr>
      <vt:lpstr>Слайд 5</vt:lpstr>
      <vt:lpstr>Невьянская школа иконописи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Музей «Невьянская икона» г. Екатринбург, ул. Энгельса, 15</vt:lpstr>
      <vt:lpstr>Музей «Невьянская икона» г. Екатринбург, ул. Энгельса, 15</vt:lpstr>
      <vt:lpstr>Музей «Невьянская икона»</vt:lpstr>
      <vt:lpstr>Слайд 19</vt:lpstr>
      <vt:lpstr>Слайд 20</vt:lpstr>
      <vt:lpstr>Контакты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Иконописцы-старообрядцы Урала XVIII – XIX вв:</dc:title>
  <dc:creator>Пользователь Windows</dc:creator>
  <cp:lastModifiedBy>Пользователь Windows</cp:lastModifiedBy>
  <cp:revision>148</cp:revision>
  <dcterms:created xsi:type="dcterms:W3CDTF">2020-04-09T09:00:16Z</dcterms:created>
  <dcterms:modified xsi:type="dcterms:W3CDTF">2020-04-15T13:44:38Z</dcterms:modified>
</cp:coreProperties>
</file>